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6" r:id="rId5"/>
    <p:sldId id="278" r:id="rId6"/>
    <p:sldId id="279" r:id="rId7"/>
    <p:sldId id="280" r:id="rId8"/>
    <p:sldId id="301" r:id="rId9"/>
    <p:sldId id="307" r:id="rId10"/>
    <p:sldId id="311" r:id="rId11"/>
    <p:sldId id="293" r:id="rId12"/>
    <p:sldId id="294" r:id="rId13"/>
    <p:sldId id="313" r:id="rId14"/>
    <p:sldId id="308" r:id="rId15"/>
    <p:sldId id="303" r:id="rId16"/>
    <p:sldId id="306" r:id="rId17"/>
    <p:sldId id="295" r:id="rId18"/>
    <p:sldId id="296" r:id="rId19"/>
    <p:sldId id="292" r:id="rId20"/>
    <p:sldId id="291" r:id="rId21"/>
    <p:sldId id="309" r:id="rId22"/>
    <p:sldId id="310" r:id="rId23"/>
    <p:sldId id="312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3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35756-CFAC-4663-9579-AD3F84318AD4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E17C4-0764-4B70-90B0-8DC28389A35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846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2367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6788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418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566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5641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28408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6888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517904-12C9-451E-97A9-8E3EAC4D97E6}" type="slidenum">
              <a:rPr lang="en-CA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CA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9497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5230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149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603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5312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1414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2478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253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7649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3750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060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17C4-0764-4B70-90B0-8DC28389A35E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898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683FCFD4-0E36-43A7-8C1A-456F25025BC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CFD4-0E36-43A7-8C1A-456F25025BC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CFD4-0E36-43A7-8C1A-456F25025BC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3FCFD4-0E36-43A7-8C1A-456F25025BC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683FCFD4-0E36-43A7-8C1A-456F25025BC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CFD4-0E36-43A7-8C1A-456F25025BC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CFD4-0E36-43A7-8C1A-456F25025BC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3FCFD4-0E36-43A7-8C1A-456F25025BC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FCFD4-0E36-43A7-8C1A-456F25025BC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83FCFD4-0E36-43A7-8C1A-456F25025BC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83FCFD4-0E36-43A7-8C1A-456F25025BC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3FCFD4-0E36-43A7-8C1A-456F25025BC5}" type="datetimeFigureOut">
              <a:rPr lang="en-CA" smtClean="0"/>
              <a:pPr/>
              <a:t>2024-06-02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354B15-E7F3-4B3D-8362-2BA46968DEC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bcmath.ca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oleObject" Target="../embeddings/oleObject107.bin"/><Relationship Id="rId11" Type="http://schemas.openxmlformats.org/officeDocument/2006/relationships/image" Target="../media/image111.wmf"/><Relationship Id="rId5" Type="http://schemas.openxmlformats.org/officeDocument/2006/relationships/image" Target="../media/image108.wmf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6.bin"/><Relationship Id="rId9" Type="http://schemas.openxmlformats.org/officeDocument/2006/relationships/image" Target="../media/image11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oleObject" Target="../embeddings/oleObject111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1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118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16.wmf"/><Relationship Id="rId12" Type="http://schemas.openxmlformats.org/officeDocument/2006/relationships/oleObject" Target="../embeddings/oleObject116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117.wmf"/><Relationship Id="rId5" Type="http://schemas.openxmlformats.org/officeDocument/2006/relationships/image" Target="../media/image115.wmf"/><Relationship Id="rId10" Type="http://schemas.openxmlformats.org/officeDocument/2006/relationships/oleObject" Target="../embeddings/oleObject115.bin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11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122.wmf"/><Relationship Id="rId5" Type="http://schemas.openxmlformats.org/officeDocument/2006/relationships/image" Target="../media/image119.wmf"/><Relationship Id="rId10" Type="http://schemas.openxmlformats.org/officeDocument/2006/relationships/oleObject" Target="../embeddings/oleObject120.bin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121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7.wmf"/><Relationship Id="rId18" Type="http://schemas.openxmlformats.org/officeDocument/2006/relationships/oleObject" Target="../embeddings/oleObject128.bin"/><Relationship Id="rId26" Type="http://schemas.openxmlformats.org/officeDocument/2006/relationships/oleObject" Target="../embeddings/oleObject132.bin"/><Relationship Id="rId39" Type="http://schemas.openxmlformats.org/officeDocument/2006/relationships/image" Target="../media/image140.wmf"/><Relationship Id="rId21" Type="http://schemas.openxmlformats.org/officeDocument/2006/relationships/image" Target="../media/image131.wmf"/><Relationship Id="rId34" Type="http://schemas.openxmlformats.org/officeDocument/2006/relationships/oleObject" Target="../embeddings/oleObject136.bin"/><Relationship Id="rId42" Type="http://schemas.openxmlformats.org/officeDocument/2006/relationships/oleObject" Target="../embeddings/oleObject140.bin"/><Relationship Id="rId47" Type="http://schemas.openxmlformats.org/officeDocument/2006/relationships/image" Target="../media/image144.wmf"/><Relationship Id="rId7" Type="http://schemas.openxmlformats.org/officeDocument/2006/relationships/image" Target="../media/image12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7.bin"/><Relationship Id="rId29" Type="http://schemas.openxmlformats.org/officeDocument/2006/relationships/image" Target="../media/image135.wmf"/><Relationship Id="rId1" Type="http://schemas.openxmlformats.org/officeDocument/2006/relationships/tags" Target="../tags/tag15.xml"/><Relationship Id="rId6" Type="http://schemas.openxmlformats.org/officeDocument/2006/relationships/oleObject" Target="../embeddings/oleObject122.bin"/><Relationship Id="rId11" Type="http://schemas.openxmlformats.org/officeDocument/2006/relationships/image" Target="../media/image126.wmf"/><Relationship Id="rId24" Type="http://schemas.openxmlformats.org/officeDocument/2006/relationships/oleObject" Target="../embeddings/oleObject131.bin"/><Relationship Id="rId32" Type="http://schemas.openxmlformats.org/officeDocument/2006/relationships/oleObject" Target="../embeddings/oleObject135.bin"/><Relationship Id="rId37" Type="http://schemas.openxmlformats.org/officeDocument/2006/relationships/image" Target="../media/image139.wmf"/><Relationship Id="rId40" Type="http://schemas.openxmlformats.org/officeDocument/2006/relationships/oleObject" Target="../embeddings/oleObject139.bin"/><Relationship Id="rId45" Type="http://schemas.openxmlformats.org/officeDocument/2006/relationships/image" Target="../media/image143.wmf"/><Relationship Id="rId5" Type="http://schemas.openxmlformats.org/officeDocument/2006/relationships/image" Target="../media/image123.wmf"/><Relationship Id="rId15" Type="http://schemas.openxmlformats.org/officeDocument/2006/relationships/image" Target="../media/image128.wmf"/><Relationship Id="rId23" Type="http://schemas.openxmlformats.org/officeDocument/2006/relationships/image" Target="../media/image132.wmf"/><Relationship Id="rId28" Type="http://schemas.openxmlformats.org/officeDocument/2006/relationships/oleObject" Target="../embeddings/oleObject133.bin"/><Relationship Id="rId36" Type="http://schemas.openxmlformats.org/officeDocument/2006/relationships/oleObject" Target="../embeddings/oleObject137.bin"/><Relationship Id="rId10" Type="http://schemas.openxmlformats.org/officeDocument/2006/relationships/oleObject" Target="../embeddings/oleObject124.bin"/><Relationship Id="rId19" Type="http://schemas.openxmlformats.org/officeDocument/2006/relationships/image" Target="../media/image130.wmf"/><Relationship Id="rId31" Type="http://schemas.openxmlformats.org/officeDocument/2006/relationships/image" Target="../media/image136.wmf"/><Relationship Id="rId44" Type="http://schemas.openxmlformats.org/officeDocument/2006/relationships/oleObject" Target="../embeddings/oleObject141.bin"/><Relationship Id="rId4" Type="http://schemas.openxmlformats.org/officeDocument/2006/relationships/oleObject" Target="../embeddings/oleObject121.bin"/><Relationship Id="rId9" Type="http://schemas.openxmlformats.org/officeDocument/2006/relationships/image" Target="../media/image125.wmf"/><Relationship Id="rId14" Type="http://schemas.openxmlformats.org/officeDocument/2006/relationships/oleObject" Target="../embeddings/oleObject126.bin"/><Relationship Id="rId22" Type="http://schemas.openxmlformats.org/officeDocument/2006/relationships/oleObject" Target="../embeddings/oleObject130.bin"/><Relationship Id="rId27" Type="http://schemas.openxmlformats.org/officeDocument/2006/relationships/image" Target="../media/image134.wmf"/><Relationship Id="rId30" Type="http://schemas.openxmlformats.org/officeDocument/2006/relationships/oleObject" Target="../embeddings/oleObject134.bin"/><Relationship Id="rId35" Type="http://schemas.openxmlformats.org/officeDocument/2006/relationships/image" Target="../media/image138.wmf"/><Relationship Id="rId43" Type="http://schemas.openxmlformats.org/officeDocument/2006/relationships/image" Target="../media/image142.wmf"/><Relationship Id="rId48" Type="http://schemas.openxmlformats.org/officeDocument/2006/relationships/hyperlink" Target="http://www.bcmath.ca/" TargetMode="External"/><Relationship Id="rId8" Type="http://schemas.openxmlformats.org/officeDocument/2006/relationships/oleObject" Target="../embeddings/oleObject123.bin"/><Relationship Id="rId3" Type="http://schemas.openxmlformats.org/officeDocument/2006/relationships/notesSlide" Target="../notesSlides/notesSlide14.xml"/><Relationship Id="rId12" Type="http://schemas.openxmlformats.org/officeDocument/2006/relationships/oleObject" Target="../embeddings/oleObject125.bin"/><Relationship Id="rId17" Type="http://schemas.openxmlformats.org/officeDocument/2006/relationships/image" Target="../media/image129.wmf"/><Relationship Id="rId25" Type="http://schemas.openxmlformats.org/officeDocument/2006/relationships/image" Target="../media/image133.wmf"/><Relationship Id="rId33" Type="http://schemas.openxmlformats.org/officeDocument/2006/relationships/image" Target="../media/image137.wmf"/><Relationship Id="rId38" Type="http://schemas.openxmlformats.org/officeDocument/2006/relationships/oleObject" Target="../embeddings/oleObject138.bin"/><Relationship Id="rId46" Type="http://schemas.openxmlformats.org/officeDocument/2006/relationships/oleObject" Target="../embeddings/oleObject142.bin"/><Relationship Id="rId20" Type="http://schemas.openxmlformats.org/officeDocument/2006/relationships/oleObject" Target="../embeddings/oleObject129.bin"/><Relationship Id="rId41" Type="http://schemas.openxmlformats.org/officeDocument/2006/relationships/image" Target="../media/image141.wmf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54.bin"/><Relationship Id="rId21" Type="http://schemas.openxmlformats.org/officeDocument/2006/relationships/image" Target="../media/image153.wmf"/><Relationship Id="rId42" Type="http://schemas.openxmlformats.org/officeDocument/2006/relationships/oleObject" Target="../embeddings/oleObject162.bin"/><Relationship Id="rId47" Type="http://schemas.openxmlformats.org/officeDocument/2006/relationships/image" Target="../media/image166.wmf"/><Relationship Id="rId63" Type="http://schemas.openxmlformats.org/officeDocument/2006/relationships/image" Target="../media/image174.wmf"/><Relationship Id="rId68" Type="http://schemas.openxmlformats.org/officeDocument/2006/relationships/image" Target="../media/image17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9.bin"/><Relationship Id="rId29" Type="http://schemas.openxmlformats.org/officeDocument/2006/relationships/image" Target="../media/image157.wmf"/><Relationship Id="rId11" Type="http://schemas.openxmlformats.org/officeDocument/2006/relationships/image" Target="../media/image148.wmf"/><Relationship Id="rId24" Type="http://schemas.openxmlformats.org/officeDocument/2006/relationships/oleObject" Target="../embeddings/oleObject153.bin"/><Relationship Id="rId32" Type="http://schemas.openxmlformats.org/officeDocument/2006/relationships/oleObject" Target="../embeddings/oleObject157.bin"/><Relationship Id="rId37" Type="http://schemas.openxmlformats.org/officeDocument/2006/relationships/image" Target="../media/image161.wmf"/><Relationship Id="rId40" Type="http://schemas.openxmlformats.org/officeDocument/2006/relationships/oleObject" Target="../embeddings/oleObject161.bin"/><Relationship Id="rId45" Type="http://schemas.openxmlformats.org/officeDocument/2006/relationships/image" Target="../media/image165.wmf"/><Relationship Id="rId53" Type="http://schemas.openxmlformats.org/officeDocument/2006/relationships/image" Target="../media/image169.wmf"/><Relationship Id="rId58" Type="http://schemas.openxmlformats.org/officeDocument/2006/relationships/oleObject" Target="../embeddings/oleObject170.bin"/><Relationship Id="rId66" Type="http://schemas.openxmlformats.org/officeDocument/2006/relationships/image" Target="../media/image175.wmf"/><Relationship Id="rId74" Type="http://schemas.openxmlformats.org/officeDocument/2006/relationships/image" Target="../media/image179.wmf"/><Relationship Id="rId5" Type="http://schemas.openxmlformats.org/officeDocument/2006/relationships/image" Target="../media/image145.wmf"/><Relationship Id="rId61" Type="http://schemas.openxmlformats.org/officeDocument/2006/relationships/image" Target="../media/image173.wmf"/><Relationship Id="rId19" Type="http://schemas.openxmlformats.org/officeDocument/2006/relationships/image" Target="../media/image152.wmf"/><Relationship Id="rId14" Type="http://schemas.openxmlformats.org/officeDocument/2006/relationships/oleObject" Target="../embeddings/oleObject148.bin"/><Relationship Id="rId22" Type="http://schemas.openxmlformats.org/officeDocument/2006/relationships/oleObject" Target="../embeddings/oleObject152.bin"/><Relationship Id="rId27" Type="http://schemas.openxmlformats.org/officeDocument/2006/relationships/image" Target="../media/image156.wmf"/><Relationship Id="rId30" Type="http://schemas.openxmlformats.org/officeDocument/2006/relationships/oleObject" Target="../embeddings/oleObject156.bin"/><Relationship Id="rId35" Type="http://schemas.openxmlformats.org/officeDocument/2006/relationships/image" Target="../media/image160.wmf"/><Relationship Id="rId43" Type="http://schemas.openxmlformats.org/officeDocument/2006/relationships/image" Target="../media/image164.wmf"/><Relationship Id="rId48" Type="http://schemas.openxmlformats.org/officeDocument/2006/relationships/oleObject" Target="../embeddings/oleObject165.bin"/><Relationship Id="rId56" Type="http://schemas.openxmlformats.org/officeDocument/2006/relationships/oleObject" Target="../embeddings/oleObject169.bin"/><Relationship Id="rId64" Type="http://schemas.openxmlformats.org/officeDocument/2006/relationships/oleObject" Target="../embeddings/oleObject173.bin"/><Relationship Id="rId69" Type="http://schemas.openxmlformats.org/officeDocument/2006/relationships/oleObject" Target="../embeddings/oleObject176.bin"/><Relationship Id="rId8" Type="http://schemas.openxmlformats.org/officeDocument/2006/relationships/oleObject" Target="../embeddings/oleObject145.bin"/><Relationship Id="rId51" Type="http://schemas.openxmlformats.org/officeDocument/2006/relationships/image" Target="../media/image168.wmf"/><Relationship Id="rId72" Type="http://schemas.openxmlformats.org/officeDocument/2006/relationships/image" Target="../media/image178.wmf"/><Relationship Id="rId3" Type="http://schemas.openxmlformats.org/officeDocument/2006/relationships/notesSlide" Target="../notesSlides/notesSlide15.xml"/><Relationship Id="rId12" Type="http://schemas.openxmlformats.org/officeDocument/2006/relationships/oleObject" Target="../embeddings/oleObject147.bin"/><Relationship Id="rId17" Type="http://schemas.openxmlformats.org/officeDocument/2006/relationships/image" Target="../media/image151.wmf"/><Relationship Id="rId25" Type="http://schemas.openxmlformats.org/officeDocument/2006/relationships/image" Target="../media/image155.wmf"/><Relationship Id="rId33" Type="http://schemas.openxmlformats.org/officeDocument/2006/relationships/image" Target="../media/image159.wmf"/><Relationship Id="rId38" Type="http://schemas.openxmlformats.org/officeDocument/2006/relationships/oleObject" Target="../embeddings/oleObject160.bin"/><Relationship Id="rId46" Type="http://schemas.openxmlformats.org/officeDocument/2006/relationships/oleObject" Target="../embeddings/oleObject164.bin"/><Relationship Id="rId59" Type="http://schemas.openxmlformats.org/officeDocument/2006/relationships/image" Target="../media/image172.wmf"/><Relationship Id="rId67" Type="http://schemas.openxmlformats.org/officeDocument/2006/relationships/oleObject" Target="../embeddings/oleObject175.bin"/><Relationship Id="rId20" Type="http://schemas.openxmlformats.org/officeDocument/2006/relationships/oleObject" Target="../embeddings/oleObject151.bin"/><Relationship Id="rId41" Type="http://schemas.openxmlformats.org/officeDocument/2006/relationships/image" Target="../media/image163.wmf"/><Relationship Id="rId54" Type="http://schemas.openxmlformats.org/officeDocument/2006/relationships/oleObject" Target="../embeddings/oleObject168.bin"/><Relationship Id="rId62" Type="http://schemas.openxmlformats.org/officeDocument/2006/relationships/oleObject" Target="../embeddings/oleObject172.bin"/><Relationship Id="rId70" Type="http://schemas.openxmlformats.org/officeDocument/2006/relationships/image" Target="../media/image177.wmf"/><Relationship Id="rId75" Type="http://schemas.openxmlformats.org/officeDocument/2006/relationships/hyperlink" Target="http://www.bcmath.ca/" TargetMode="External"/><Relationship Id="rId1" Type="http://schemas.openxmlformats.org/officeDocument/2006/relationships/tags" Target="../tags/tag16.xml"/><Relationship Id="rId6" Type="http://schemas.openxmlformats.org/officeDocument/2006/relationships/oleObject" Target="../embeddings/oleObject144.bin"/><Relationship Id="rId15" Type="http://schemas.openxmlformats.org/officeDocument/2006/relationships/image" Target="../media/image150.wmf"/><Relationship Id="rId23" Type="http://schemas.openxmlformats.org/officeDocument/2006/relationships/image" Target="../media/image154.wmf"/><Relationship Id="rId28" Type="http://schemas.openxmlformats.org/officeDocument/2006/relationships/oleObject" Target="../embeddings/oleObject155.bin"/><Relationship Id="rId36" Type="http://schemas.openxmlformats.org/officeDocument/2006/relationships/oleObject" Target="../embeddings/oleObject159.bin"/><Relationship Id="rId49" Type="http://schemas.openxmlformats.org/officeDocument/2006/relationships/image" Target="../media/image167.wmf"/><Relationship Id="rId57" Type="http://schemas.openxmlformats.org/officeDocument/2006/relationships/image" Target="../media/image171.wmf"/><Relationship Id="rId10" Type="http://schemas.openxmlformats.org/officeDocument/2006/relationships/oleObject" Target="../embeddings/oleObject146.bin"/><Relationship Id="rId31" Type="http://schemas.openxmlformats.org/officeDocument/2006/relationships/image" Target="../media/image158.wmf"/><Relationship Id="rId44" Type="http://schemas.openxmlformats.org/officeDocument/2006/relationships/oleObject" Target="../embeddings/oleObject163.bin"/><Relationship Id="rId52" Type="http://schemas.openxmlformats.org/officeDocument/2006/relationships/oleObject" Target="../embeddings/oleObject167.bin"/><Relationship Id="rId60" Type="http://schemas.openxmlformats.org/officeDocument/2006/relationships/oleObject" Target="../embeddings/oleObject171.bin"/><Relationship Id="rId65" Type="http://schemas.openxmlformats.org/officeDocument/2006/relationships/oleObject" Target="../embeddings/oleObject174.bin"/><Relationship Id="rId73" Type="http://schemas.openxmlformats.org/officeDocument/2006/relationships/oleObject" Target="../embeddings/oleObject178.bin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147.wmf"/><Relationship Id="rId13" Type="http://schemas.openxmlformats.org/officeDocument/2006/relationships/image" Target="../media/image149.wmf"/><Relationship Id="rId18" Type="http://schemas.openxmlformats.org/officeDocument/2006/relationships/oleObject" Target="../embeddings/oleObject150.bin"/><Relationship Id="rId39" Type="http://schemas.openxmlformats.org/officeDocument/2006/relationships/image" Target="../media/image162.wmf"/><Relationship Id="rId34" Type="http://schemas.openxmlformats.org/officeDocument/2006/relationships/oleObject" Target="../embeddings/oleObject158.bin"/><Relationship Id="rId50" Type="http://schemas.openxmlformats.org/officeDocument/2006/relationships/oleObject" Target="../embeddings/oleObject166.bin"/><Relationship Id="rId55" Type="http://schemas.openxmlformats.org/officeDocument/2006/relationships/image" Target="../media/image170.wmf"/><Relationship Id="rId7" Type="http://schemas.openxmlformats.org/officeDocument/2006/relationships/image" Target="../media/image146.wmf"/><Relationship Id="rId71" Type="http://schemas.openxmlformats.org/officeDocument/2006/relationships/oleObject" Target="../embeddings/oleObject177.bin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90.bin"/><Relationship Id="rId21" Type="http://schemas.openxmlformats.org/officeDocument/2006/relationships/image" Target="../media/image188.wmf"/><Relationship Id="rId34" Type="http://schemas.openxmlformats.org/officeDocument/2006/relationships/oleObject" Target="../embeddings/oleObject194.bin"/><Relationship Id="rId42" Type="http://schemas.openxmlformats.org/officeDocument/2006/relationships/oleObject" Target="../embeddings/oleObject198.bin"/><Relationship Id="rId47" Type="http://schemas.openxmlformats.org/officeDocument/2006/relationships/image" Target="../media/image201.wmf"/><Relationship Id="rId50" Type="http://schemas.openxmlformats.org/officeDocument/2006/relationships/oleObject" Target="../embeddings/oleObject202.bin"/><Relationship Id="rId55" Type="http://schemas.openxmlformats.org/officeDocument/2006/relationships/image" Target="../media/image205.wmf"/><Relationship Id="rId63" Type="http://schemas.openxmlformats.org/officeDocument/2006/relationships/image" Target="../media/image209.wmf"/><Relationship Id="rId68" Type="http://schemas.openxmlformats.org/officeDocument/2006/relationships/image" Target="../media/image211.wmf"/><Relationship Id="rId7" Type="http://schemas.openxmlformats.org/officeDocument/2006/relationships/image" Target="../media/image18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5.bin"/><Relationship Id="rId29" Type="http://schemas.openxmlformats.org/officeDocument/2006/relationships/image" Target="../media/image192.wmf"/><Relationship Id="rId11" Type="http://schemas.openxmlformats.org/officeDocument/2006/relationships/image" Target="../media/image183.wmf"/><Relationship Id="rId24" Type="http://schemas.openxmlformats.org/officeDocument/2006/relationships/oleObject" Target="../embeddings/oleObject189.bin"/><Relationship Id="rId32" Type="http://schemas.openxmlformats.org/officeDocument/2006/relationships/oleObject" Target="../embeddings/oleObject193.bin"/><Relationship Id="rId37" Type="http://schemas.openxmlformats.org/officeDocument/2006/relationships/image" Target="../media/image196.wmf"/><Relationship Id="rId40" Type="http://schemas.openxmlformats.org/officeDocument/2006/relationships/oleObject" Target="../embeddings/oleObject197.bin"/><Relationship Id="rId45" Type="http://schemas.openxmlformats.org/officeDocument/2006/relationships/image" Target="../media/image200.wmf"/><Relationship Id="rId53" Type="http://schemas.openxmlformats.org/officeDocument/2006/relationships/image" Target="../media/image204.wmf"/><Relationship Id="rId58" Type="http://schemas.openxmlformats.org/officeDocument/2006/relationships/oleObject" Target="../embeddings/oleObject206.bin"/><Relationship Id="rId66" Type="http://schemas.openxmlformats.org/officeDocument/2006/relationships/hyperlink" Target="http://www.bcmath.ca/" TargetMode="External"/><Relationship Id="rId5" Type="http://schemas.openxmlformats.org/officeDocument/2006/relationships/image" Target="../media/image180.wmf"/><Relationship Id="rId61" Type="http://schemas.openxmlformats.org/officeDocument/2006/relationships/image" Target="../media/image208.wmf"/><Relationship Id="rId19" Type="http://schemas.openxmlformats.org/officeDocument/2006/relationships/image" Target="../media/image187.wmf"/><Relationship Id="rId14" Type="http://schemas.openxmlformats.org/officeDocument/2006/relationships/oleObject" Target="../embeddings/oleObject184.bin"/><Relationship Id="rId22" Type="http://schemas.openxmlformats.org/officeDocument/2006/relationships/oleObject" Target="../embeddings/oleObject188.bin"/><Relationship Id="rId27" Type="http://schemas.openxmlformats.org/officeDocument/2006/relationships/image" Target="../media/image191.wmf"/><Relationship Id="rId30" Type="http://schemas.openxmlformats.org/officeDocument/2006/relationships/oleObject" Target="../embeddings/oleObject192.bin"/><Relationship Id="rId35" Type="http://schemas.openxmlformats.org/officeDocument/2006/relationships/image" Target="../media/image195.wmf"/><Relationship Id="rId43" Type="http://schemas.openxmlformats.org/officeDocument/2006/relationships/image" Target="../media/image199.wmf"/><Relationship Id="rId48" Type="http://schemas.openxmlformats.org/officeDocument/2006/relationships/oleObject" Target="../embeddings/oleObject201.bin"/><Relationship Id="rId56" Type="http://schemas.openxmlformats.org/officeDocument/2006/relationships/oleObject" Target="../embeddings/oleObject205.bin"/><Relationship Id="rId64" Type="http://schemas.openxmlformats.org/officeDocument/2006/relationships/oleObject" Target="../embeddings/oleObject209.bin"/><Relationship Id="rId8" Type="http://schemas.openxmlformats.org/officeDocument/2006/relationships/oleObject" Target="../embeddings/oleObject181.bin"/><Relationship Id="rId51" Type="http://schemas.openxmlformats.org/officeDocument/2006/relationships/image" Target="../media/image203.wmf"/><Relationship Id="rId3" Type="http://schemas.openxmlformats.org/officeDocument/2006/relationships/notesSlide" Target="../notesSlides/notesSlide16.xml"/><Relationship Id="rId12" Type="http://schemas.openxmlformats.org/officeDocument/2006/relationships/oleObject" Target="../embeddings/oleObject183.bin"/><Relationship Id="rId17" Type="http://schemas.openxmlformats.org/officeDocument/2006/relationships/image" Target="../media/image186.wmf"/><Relationship Id="rId25" Type="http://schemas.openxmlformats.org/officeDocument/2006/relationships/image" Target="../media/image190.wmf"/><Relationship Id="rId33" Type="http://schemas.openxmlformats.org/officeDocument/2006/relationships/image" Target="../media/image194.wmf"/><Relationship Id="rId38" Type="http://schemas.openxmlformats.org/officeDocument/2006/relationships/oleObject" Target="../embeddings/oleObject196.bin"/><Relationship Id="rId46" Type="http://schemas.openxmlformats.org/officeDocument/2006/relationships/oleObject" Target="../embeddings/oleObject200.bin"/><Relationship Id="rId59" Type="http://schemas.openxmlformats.org/officeDocument/2006/relationships/image" Target="../media/image207.wmf"/><Relationship Id="rId67" Type="http://schemas.openxmlformats.org/officeDocument/2006/relationships/oleObject" Target="../embeddings/oleObject210.bin"/><Relationship Id="rId20" Type="http://schemas.openxmlformats.org/officeDocument/2006/relationships/oleObject" Target="../embeddings/oleObject187.bin"/><Relationship Id="rId41" Type="http://schemas.openxmlformats.org/officeDocument/2006/relationships/image" Target="../media/image198.wmf"/><Relationship Id="rId54" Type="http://schemas.openxmlformats.org/officeDocument/2006/relationships/oleObject" Target="../embeddings/oleObject204.bin"/><Relationship Id="rId62" Type="http://schemas.openxmlformats.org/officeDocument/2006/relationships/oleObject" Target="../embeddings/oleObject208.bin"/><Relationship Id="rId1" Type="http://schemas.openxmlformats.org/officeDocument/2006/relationships/tags" Target="../tags/tag17.xml"/><Relationship Id="rId6" Type="http://schemas.openxmlformats.org/officeDocument/2006/relationships/oleObject" Target="../embeddings/oleObject180.bin"/><Relationship Id="rId15" Type="http://schemas.openxmlformats.org/officeDocument/2006/relationships/image" Target="../media/image185.wmf"/><Relationship Id="rId23" Type="http://schemas.openxmlformats.org/officeDocument/2006/relationships/image" Target="../media/image189.wmf"/><Relationship Id="rId28" Type="http://schemas.openxmlformats.org/officeDocument/2006/relationships/oleObject" Target="../embeddings/oleObject191.bin"/><Relationship Id="rId36" Type="http://schemas.openxmlformats.org/officeDocument/2006/relationships/oleObject" Target="../embeddings/oleObject195.bin"/><Relationship Id="rId49" Type="http://schemas.openxmlformats.org/officeDocument/2006/relationships/image" Target="../media/image202.wmf"/><Relationship Id="rId57" Type="http://schemas.openxmlformats.org/officeDocument/2006/relationships/image" Target="../media/image206.wmf"/><Relationship Id="rId10" Type="http://schemas.openxmlformats.org/officeDocument/2006/relationships/oleObject" Target="../embeddings/oleObject182.bin"/><Relationship Id="rId31" Type="http://schemas.openxmlformats.org/officeDocument/2006/relationships/image" Target="../media/image193.wmf"/><Relationship Id="rId44" Type="http://schemas.openxmlformats.org/officeDocument/2006/relationships/oleObject" Target="../embeddings/oleObject199.bin"/><Relationship Id="rId52" Type="http://schemas.openxmlformats.org/officeDocument/2006/relationships/oleObject" Target="../embeddings/oleObject203.bin"/><Relationship Id="rId60" Type="http://schemas.openxmlformats.org/officeDocument/2006/relationships/oleObject" Target="../embeddings/oleObject207.bin"/><Relationship Id="rId65" Type="http://schemas.openxmlformats.org/officeDocument/2006/relationships/image" Target="../media/image210.wmf"/><Relationship Id="rId4" Type="http://schemas.openxmlformats.org/officeDocument/2006/relationships/oleObject" Target="../embeddings/oleObject179.bin"/><Relationship Id="rId9" Type="http://schemas.openxmlformats.org/officeDocument/2006/relationships/image" Target="../media/image182.wmf"/><Relationship Id="rId13" Type="http://schemas.openxmlformats.org/officeDocument/2006/relationships/image" Target="../media/image184.wmf"/><Relationship Id="rId18" Type="http://schemas.openxmlformats.org/officeDocument/2006/relationships/oleObject" Target="../embeddings/oleObject186.bin"/><Relationship Id="rId39" Type="http://schemas.openxmlformats.org/officeDocument/2006/relationships/image" Target="../media/image197.w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5.wmf"/><Relationship Id="rId18" Type="http://schemas.openxmlformats.org/officeDocument/2006/relationships/oleObject" Target="../embeddings/oleObject217.bin"/><Relationship Id="rId26" Type="http://schemas.openxmlformats.org/officeDocument/2006/relationships/oleObject" Target="../embeddings/oleObject221.bin"/><Relationship Id="rId21" Type="http://schemas.openxmlformats.org/officeDocument/2006/relationships/image" Target="../media/image219.wmf"/><Relationship Id="rId34" Type="http://schemas.openxmlformats.org/officeDocument/2006/relationships/oleObject" Target="../embeddings/oleObject225.bin"/><Relationship Id="rId7" Type="http://schemas.openxmlformats.org/officeDocument/2006/relationships/image" Target="../media/image212.wmf"/><Relationship Id="rId12" Type="http://schemas.openxmlformats.org/officeDocument/2006/relationships/oleObject" Target="../embeddings/oleObject214.bin"/><Relationship Id="rId17" Type="http://schemas.openxmlformats.org/officeDocument/2006/relationships/image" Target="../media/image217.wmf"/><Relationship Id="rId25" Type="http://schemas.openxmlformats.org/officeDocument/2006/relationships/image" Target="../media/image221.wmf"/><Relationship Id="rId33" Type="http://schemas.openxmlformats.org/officeDocument/2006/relationships/image" Target="../media/image225.wmf"/><Relationship Id="rId38" Type="http://schemas.openxmlformats.org/officeDocument/2006/relationships/hyperlink" Target="http://www.bcmath.ca/" TargetMode="Externa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6.bin"/><Relationship Id="rId20" Type="http://schemas.openxmlformats.org/officeDocument/2006/relationships/oleObject" Target="../embeddings/oleObject218.bin"/><Relationship Id="rId29" Type="http://schemas.openxmlformats.org/officeDocument/2006/relationships/image" Target="../media/image223.wmf"/><Relationship Id="rId1" Type="http://schemas.openxmlformats.org/officeDocument/2006/relationships/tags" Target="../tags/tag18.xml"/><Relationship Id="rId6" Type="http://schemas.openxmlformats.org/officeDocument/2006/relationships/oleObject" Target="../embeddings/oleObject211.bin"/><Relationship Id="rId11" Type="http://schemas.openxmlformats.org/officeDocument/2006/relationships/image" Target="../media/image214.wmf"/><Relationship Id="rId24" Type="http://schemas.openxmlformats.org/officeDocument/2006/relationships/oleObject" Target="../embeddings/oleObject220.bin"/><Relationship Id="rId32" Type="http://schemas.openxmlformats.org/officeDocument/2006/relationships/oleObject" Target="../embeddings/oleObject224.bin"/><Relationship Id="rId37" Type="http://schemas.openxmlformats.org/officeDocument/2006/relationships/image" Target="../media/image227.wmf"/><Relationship Id="rId5" Type="http://schemas.openxmlformats.org/officeDocument/2006/relationships/image" Target="../media/image211.wmf"/><Relationship Id="rId15" Type="http://schemas.openxmlformats.org/officeDocument/2006/relationships/image" Target="../media/image216.wmf"/><Relationship Id="rId23" Type="http://schemas.openxmlformats.org/officeDocument/2006/relationships/image" Target="../media/image220.wmf"/><Relationship Id="rId28" Type="http://schemas.openxmlformats.org/officeDocument/2006/relationships/oleObject" Target="../embeddings/oleObject222.bin"/><Relationship Id="rId36" Type="http://schemas.openxmlformats.org/officeDocument/2006/relationships/oleObject" Target="../embeddings/oleObject226.bin"/><Relationship Id="rId10" Type="http://schemas.openxmlformats.org/officeDocument/2006/relationships/oleObject" Target="../embeddings/oleObject213.bin"/><Relationship Id="rId19" Type="http://schemas.openxmlformats.org/officeDocument/2006/relationships/image" Target="../media/image218.wmf"/><Relationship Id="rId31" Type="http://schemas.openxmlformats.org/officeDocument/2006/relationships/image" Target="../media/image224.wmf"/><Relationship Id="rId4" Type="http://schemas.openxmlformats.org/officeDocument/2006/relationships/oleObject" Target="../embeddings/oleObject210.bin"/><Relationship Id="rId9" Type="http://schemas.openxmlformats.org/officeDocument/2006/relationships/image" Target="../media/image213.wmf"/><Relationship Id="rId14" Type="http://schemas.openxmlformats.org/officeDocument/2006/relationships/oleObject" Target="../embeddings/oleObject215.bin"/><Relationship Id="rId22" Type="http://schemas.openxmlformats.org/officeDocument/2006/relationships/oleObject" Target="../embeddings/oleObject219.bin"/><Relationship Id="rId27" Type="http://schemas.openxmlformats.org/officeDocument/2006/relationships/image" Target="../media/image222.wmf"/><Relationship Id="rId30" Type="http://schemas.openxmlformats.org/officeDocument/2006/relationships/oleObject" Target="../embeddings/oleObject223.bin"/><Relationship Id="rId35" Type="http://schemas.openxmlformats.org/officeDocument/2006/relationships/image" Target="../media/image226.wmf"/><Relationship Id="rId8" Type="http://schemas.openxmlformats.org/officeDocument/2006/relationships/oleObject" Target="../embeddings/oleObject212.bin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9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29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oleObject" Target="../embeddings/oleObject228.bin"/><Relationship Id="rId11" Type="http://schemas.openxmlformats.org/officeDocument/2006/relationships/image" Target="../media/image231.wmf"/><Relationship Id="rId5" Type="http://schemas.openxmlformats.org/officeDocument/2006/relationships/image" Target="../media/image228.wmf"/><Relationship Id="rId10" Type="http://schemas.openxmlformats.org/officeDocument/2006/relationships/oleObject" Target="../embeddings/oleObject230.bin"/><Relationship Id="rId4" Type="http://schemas.openxmlformats.org/officeDocument/2006/relationships/oleObject" Target="../embeddings/oleObject227.bin"/><Relationship Id="rId9" Type="http://schemas.openxmlformats.org/officeDocument/2006/relationships/image" Target="../media/image23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3.bin"/><Relationship Id="rId13" Type="http://schemas.openxmlformats.org/officeDocument/2006/relationships/image" Target="../media/image236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3.wmf"/><Relationship Id="rId12" Type="http://schemas.openxmlformats.org/officeDocument/2006/relationships/oleObject" Target="../embeddings/oleObject235.bin"/><Relationship Id="rId17" Type="http://schemas.openxmlformats.org/officeDocument/2006/relationships/image" Target="../media/image23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7.bin"/><Relationship Id="rId1" Type="http://schemas.openxmlformats.org/officeDocument/2006/relationships/tags" Target="../tags/tag20.xml"/><Relationship Id="rId6" Type="http://schemas.openxmlformats.org/officeDocument/2006/relationships/oleObject" Target="../embeddings/oleObject232.bin"/><Relationship Id="rId11" Type="http://schemas.openxmlformats.org/officeDocument/2006/relationships/image" Target="../media/image235.wmf"/><Relationship Id="rId5" Type="http://schemas.openxmlformats.org/officeDocument/2006/relationships/image" Target="../media/image232.wmf"/><Relationship Id="rId15" Type="http://schemas.openxmlformats.org/officeDocument/2006/relationships/image" Target="../media/image237.wmf"/><Relationship Id="rId10" Type="http://schemas.openxmlformats.org/officeDocument/2006/relationships/oleObject" Target="../embeddings/oleObject234.bin"/><Relationship Id="rId4" Type="http://schemas.openxmlformats.org/officeDocument/2006/relationships/oleObject" Target="../embeddings/oleObject231.bin"/><Relationship Id="rId9" Type="http://schemas.openxmlformats.org/officeDocument/2006/relationships/image" Target="../media/image234.wmf"/><Relationship Id="rId14" Type="http://schemas.openxmlformats.org/officeDocument/2006/relationships/oleObject" Target="../embeddings/oleObject23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hyperlink" Target="http://www.bcmath.c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8.wmf"/><Relationship Id="rId25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4.wmf"/><Relationship Id="rId1" Type="http://schemas.openxmlformats.org/officeDocument/2006/relationships/tags" Target="../tags/tag4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11.bin"/><Relationship Id="rId32" Type="http://schemas.openxmlformats.org/officeDocument/2006/relationships/image" Target="../media/image15.wmf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9.wmf"/><Relationship Id="rId31" Type="http://schemas.openxmlformats.org/officeDocument/2006/relationships/oleObject" Target="../embeddings/oleObject1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3.wmf"/><Relationship Id="rId30" Type="http://schemas.openxmlformats.org/officeDocument/2006/relationships/hyperlink" Target="http://www.bcmath.ca/" TargetMode="Externa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wmf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6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24.wmf"/><Relationship Id="rId34" Type="http://schemas.openxmlformats.org/officeDocument/2006/relationships/image" Target="../media/image30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2.wmf"/><Relationship Id="rId25" Type="http://schemas.openxmlformats.org/officeDocument/2006/relationships/image" Target="../media/image26.wmf"/><Relationship Id="rId3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28.wmf"/><Relationship Id="rId1" Type="http://schemas.openxmlformats.org/officeDocument/2006/relationships/tags" Target="../tags/tag5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25.bin"/><Relationship Id="rId32" Type="http://schemas.openxmlformats.org/officeDocument/2006/relationships/hyperlink" Target="http://www.bcmath.ca/" TargetMode="External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23" Type="http://schemas.openxmlformats.org/officeDocument/2006/relationships/image" Target="../media/image25.wmf"/><Relationship Id="rId28" Type="http://schemas.openxmlformats.org/officeDocument/2006/relationships/oleObject" Target="../embeddings/oleObject27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3.wmf"/><Relationship Id="rId31" Type="http://schemas.openxmlformats.org/officeDocument/2006/relationships/image" Target="../media/image29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27.wmf"/><Relationship Id="rId30" Type="http://schemas.openxmlformats.org/officeDocument/2006/relationships/oleObject" Target="../embeddings/oleObject28.bin"/><Relationship Id="rId8" Type="http://schemas.openxmlformats.org/officeDocument/2006/relationships/oleObject" Target="../embeddings/oleObject17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37.bin"/><Relationship Id="rId26" Type="http://schemas.openxmlformats.org/officeDocument/2006/relationships/oleObject" Target="../embeddings/oleObject41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9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4.bin"/><Relationship Id="rId17" Type="http://schemas.openxmlformats.org/officeDocument/2006/relationships/image" Target="../media/image37.wmf"/><Relationship Id="rId25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6.bin"/><Relationship Id="rId20" Type="http://schemas.openxmlformats.org/officeDocument/2006/relationships/oleObject" Target="../embeddings/oleObject38.bin"/><Relationship Id="rId1" Type="http://schemas.openxmlformats.org/officeDocument/2006/relationships/tags" Target="../tags/tag6.x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40.bin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23" Type="http://schemas.openxmlformats.org/officeDocument/2006/relationships/image" Target="../media/image40.wmf"/><Relationship Id="rId10" Type="http://schemas.openxmlformats.org/officeDocument/2006/relationships/oleObject" Target="../embeddings/oleObject33.bin"/><Relationship Id="rId19" Type="http://schemas.openxmlformats.org/officeDocument/2006/relationships/image" Target="../media/image38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Relationship Id="rId27" Type="http://schemas.openxmlformats.org/officeDocument/2006/relationships/image" Target="../media/image4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48.wmf"/><Relationship Id="rId26" Type="http://schemas.openxmlformats.org/officeDocument/2006/relationships/hyperlink" Target="https://youtu.be/o2m5yU2oCsY" TargetMode="External"/><Relationship Id="rId3" Type="http://schemas.openxmlformats.org/officeDocument/2006/relationships/video" Target="../media/media1.mp4"/><Relationship Id="rId21" Type="http://schemas.openxmlformats.org/officeDocument/2006/relationships/image" Target="../media/image50.wmf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45.png"/><Relationship Id="rId17" Type="http://schemas.openxmlformats.org/officeDocument/2006/relationships/oleObject" Target="../embeddings/oleObject46.bin"/><Relationship Id="rId25" Type="http://schemas.openxmlformats.org/officeDocument/2006/relationships/image" Target="../media/image52.wmf"/><Relationship Id="rId2" Type="http://schemas.microsoft.com/office/2007/relationships/media" Target="../media/media1.mp4"/><Relationship Id="rId16" Type="http://schemas.openxmlformats.org/officeDocument/2006/relationships/image" Target="../media/image47.wmf"/><Relationship Id="rId20" Type="http://schemas.openxmlformats.org/officeDocument/2006/relationships/oleObject" Target="../embeddings/oleObject47.bin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4.wmf"/><Relationship Id="rId24" Type="http://schemas.openxmlformats.org/officeDocument/2006/relationships/oleObject" Target="../embeddings/oleObject49.bin"/><Relationship Id="rId5" Type="http://schemas.openxmlformats.org/officeDocument/2006/relationships/video" Target="../media/media2.mp4"/><Relationship Id="rId15" Type="http://schemas.openxmlformats.org/officeDocument/2006/relationships/oleObject" Target="../embeddings/oleObject45.bin"/><Relationship Id="rId23" Type="http://schemas.openxmlformats.org/officeDocument/2006/relationships/image" Target="../media/image51.wmf"/><Relationship Id="rId10" Type="http://schemas.openxmlformats.org/officeDocument/2006/relationships/oleObject" Target="../embeddings/oleObject43.bin"/><Relationship Id="rId19" Type="http://schemas.openxmlformats.org/officeDocument/2006/relationships/image" Target="../media/image49.png"/><Relationship Id="rId4" Type="http://schemas.microsoft.com/office/2007/relationships/media" Target="../media/media2.mp4"/><Relationship Id="rId9" Type="http://schemas.openxmlformats.org/officeDocument/2006/relationships/image" Target="../media/image43.wmf"/><Relationship Id="rId14" Type="http://schemas.openxmlformats.org/officeDocument/2006/relationships/image" Target="../media/image46.wmf"/><Relationship Id="rId22" Type="http://schemas.openxmlformats.org/officeDocument/2006/relationships/oleObject" Target="../embeddings/oleObject48.bin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wmf"/><Relationship Id="rId18" Type="http://schemas.openxmlformats.org/officeDocument/2006/relationships/oleObject" Target="../embeddings/oleObject57.bin"/><Relationship Id="rId26" Type="http://schemas.openxmlformats.org/officeDocument/2006/relationships/oleObject" Target="../embeddings/oleObject61.bin"/><Relationship Id="rId39" Type="http://schemas.openxmlformats.org/officeDocument/2006/relationships/image" Target="../media/image70.wmf"/><Relationship Id="rId21" Type="http://schemas.openxmlformats.org/officeDocument/2006/relationships/image" Target="../media/image61.wmf"/><Relationship Id="rId34" Type="http://schemas.openxmlformats.org/officeDocument/2006/relationships/oleObject" Target="../embeddings/oleObject65.bin"/><Relationship Id="rId42" Type="http://schemas.openxmlformats.org/officeDocument/2006/relationships/oleObject" Target="../embeddings/oleObject69.bin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6.bin"/><Relationship Id="rId20" Type="http://schemas.openxmlformats.org/officeDocument/2006/relationships/oleObject" Target="../embeddings/oleObject58.bin"/><Relationship Id="rId29" Type="http://schemas.openxmlformats.org/officeDocument/2006/relationships/image" Target="../media/image65.wmf"/><Relationship Id="rId41" Type="http://schemas.openxmlformats.org/officeDocument/2006/relationships/image" Target="../media/image71.wmf"/><Relationship Id="rId1" Type="http://schemas.openxmlformats.org/officeDocument/2006/relationships/tags" Target="../tags/tag8.x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6.wmf"/><Relationship Id="rId24" Type="http://schemas.openxmlformats.org/officeDocument/2006/relationships/oleObject" Target="../embeddings/oleObject60.bin"/><Relationship Id="rId32" Type="http://schemas.openxmlformats.org/officeDocument/2006/relationships/oleObject" Target="../embeddings/oleObject64.bin"/><Relationship Id="rId37" Type="http://schemas.openxmlformats.org/officeDocument/2006/relationships/image" Target="../media/image69.wmf"/><Relationship Id="rId40" Type="http://schemas.openxmlformats.org/officeDocument/2006/relationships/oleObject" Target="../embeddings/oleObject68.bin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23" Type="http://schemas.openxmlformats.org/officeDocument/2006/relationships/image" Target="../media/image62.wmf"/><Relationship Id="rId28" Type="http://schemas.openxmlformats.org/officeDocument/2006/relationships/oleObject" Target="../embeddings/oleObject62.bin"/><Relationship Id="rId36" Type="http://schemas.openxmlformats.org/officeDocument/2006/relationships/oleObject" Target="../embeddings/oleObject66.bin"/><Relationship Id="rId10" Type="http://schemas.openxmlformats.org/officeDocument/2006/relationships/oleObject" Target="../embeddings/oleObject53.bin"/><Relationship Id="rId19" Type="http://schemas.openxmlformats.org/officeDocument/2006/relationships/image" Target="../media/image60.wmf"/><Relationship Id="rId31" Type="http://schemas.openxmlformats.org/officeDocument/2006/relationships/image" Target="../media/image66.wmf"/><Relationship Id="rId4" Type="http://schemas.openxmlformats.org/officeDocument/2006/relationships/oleObject" Target="../embeddings/oleObject50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55.bin"/><Relationship Id="rId22" Type="http://schemas.openxmlformats.org/officeDocument/2006/relationships/oleObject" Target="../embeddings/oleObject59.bin"/><Relationship Id="rId27" Type="http://schemas.openxmlformats.org/officeDocument/2006/relationships/image" Target="../media/image64.wmf"/><Relationship Id="rId30" Type="http://schemas.openxmlformats.org/officeDocument/2006/relationships/oleObject" Target="../embeddings/oleObject63.bin"/><Relationship Id="rId35" Type="http://schemas.openxmlformats.org/officeDocument/2006/relationships/image" Target="../media/image68.wmf"/><Relationship Id="rId43" Type="http://schemas.openxmlformats.org/officeDocument/2006/relationships/image" Target="../media/image72.wmf"/><Relationship Id="rId8" Type="http://schemas.openxmlformats.org/officeDocument/2006/relationships/oleObject" Target="../embeddings/oleObject52.bin"/><Relationship Id="rId3" Type="http://schemas.openxmlformats.org/officeDocument/2006/relationships/notesSlide" Target="../notesSlides/notesSlide7.xml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59.wmf"/><Relationship Id="rId25" Type="http://schemas.openxmlformats.org/officeDocument/2006/relationships/image" Target="../media/image63.wmf"/><Relationship Id="rId33" Type="http://schemas.openxmlformats.org/officeDocument/2006/relationships/image" Target="../media/image67.wmf"/><Relationship Id="rId38" Type="http://schemas.openxmlformats.org/officeDocument/2006/relationships/oleObject" Target="../embeddings/oleObject6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13" Type="http://schemas.openxmlformats.org/officeDocument/2006/relationships/image" Target="../media/image77.wmf"/><Relationship Id="rId18" Type="http://schemas.openxmlformats.org/officeDocument/2006/relationships/oleObject" Target="../embeddings/oleObject77.bin"/><Relationship Id="rId26" Type="http://schemas.openxmlformats.org/officeDocument/2006/relationships/hyperlink" Target="http://www.bcmath.ca/" TargetMode="External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81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74.bin"/><Relationship Id="rId17" Type="http://schemas.openxmlformats.org/officeDocument/2006/relationships/image" Target="../media/image79.wmf"/><Relationship Id="rId25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6.bin"/><Relationship Id="rId20" Type="http://schemas.openxmlformats.org/officeDocument/2006/relationships/oleObject" Target="../embeddings/oleObject78.bin"/><Relationship Id="rId1" Type="http://schemas.openxmlformats.org/officeDocument/2006/relationships/tags" Target="../tags/tag9.xml"/><Relationship Id="rId6" Type="http://schemas.openxmlformats.org/officeDocument/2006/relationships/oleObject" Target="../embeddings/oleObject71.bin"/><Relationship Id="rId11" Type="http://schemas.openxmlformats.org/officeDocument/2006/relationships/image" Target="../media/image76.wmf"/><Relationship Id="rId24" Type="http://schemas.openxmlformats.org/officeDocument/2006/relationships/oleObject" Target="../embeddings/oleObject80.bin"/><Relationship Id="rId5" Type="http://schemas.openxmlformats.org/officeDocument/2006/relationships/image" Target="../media/image73.wmf"/><Relationship Id="rId15" Type="http://schemas.openxmlformats.org/officeDocument/2006/relationships/image" Target="../media/image78.wmf"/><Relationship Id="rId23" Type="http://schemas.openxmlformats.org/officeDocument/2006/relationships/image" Target="../media/image82.wmf"/><Relationship Id="rId10" Type="http://schemas.openxmlformats.org/officeDocument/2006/relationships/oleObject" Target="../embeddings/oleObject73.bin"/><Relationship Id="rId19" Type="http://schemas.openxmlformats.org/officeDocument/2006/relationships/image" Target="../media/image80.w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75.bin"/><Relationship Id="rId22" Type="http://schemas.openxmlformats.org/officeDocument/2006/relationships/oleObject" Target="../embeddings/oleObject79.bin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8.wmf"/><Relationship Id="rId18" Type="http://schemas.openxmlformats.org/officeDocument/2006/relationships/oleObject" Target="../embeddings/oleObject88.bin"/><Relationship Id="rId26" Type="http://schemas.openxmlformats.org/officeDocument/2006/relationships/oleObject" Target="../embeddings/oleObject92.bin"/><Relationship Id="rId39" Type="http://schemas.openxmlformats.org/officeDocument/2006/relationships/oleObject" Target="../embeddings/oleObject99.bin"/><Relationship Id="rId21" Type="http://schemas.openxmlformats.org/officeDocument/2006/relationships/image" Target="../media/image92.wmf"/><Relationship Id="rId34" Type="http://schemas.openxmlformats.org/officeDocument/2006/relationships/oleObject" Target="../embeddings/oleObject96.bin"/><Relationship Id="rId42" Type="http://schemas.openxmlformats.org/officeDocument/2006/relationships/image" Target="../media/image102.wmf"/><Relationship Id="rId47" Type="http://schemas.openxmlformats.org/officeDocument/2006/relationships/oleObject" Target="../embeddings/oleObject103.bin"/><Relationship Id="rId50" Type="http://schemas.openxmlformats.org/officeDocument/2006/relationships/image" Target="../media/image106.wmf"/><Relationship Id="rId7" Type="http://schemas.openxmlformats.org/officeDocument/2006/relationships/image" Target="../media/image8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7.bin"/><Relationship Id="rId29" Type="http://schemas.openxmlformats.org/officeDocument/2006/relationships/image" Target="../media/image96.wmf"/><Relationship Id="rId11" Type="http://schemas.openxmlformats.org/officeDocument/2006/relationships/image" Target="../media/image87.wmf"/><Relationship Id="rId24" Type="http://schemas.openxmlformats.org/officeDocument/2006/relationships/oleObject" Target="../embeddings/oleObject91.bin"/><Relationship Id="rId32" Type="http://schemas.openxmlformats.org/officeDocument/2006/relationships/oleObject" Target="../embeddings/oleObject95.bin"/><Relationship Id="rId37" Type="http://schemas.openxmlformats.org/officeDocument/2006/relationships/image" Target="../media/image100.wmf"/><Relationship Id="rId40" Type="http://schemas.openxmlformats.org/officeDocument/2006/relationships/image" Target="../media/image101.wmf"/><Relationship Id="rId45" Type="http://schemas.openxmlformats.org/officeDocument/2006/relationships/oleObject" Target="../embeddings/oleObject102.bin"/><Relationship Id="rId53" Type="http://schemas.openxmlformats.org/officeDocument/2006/relationships/image" Target="../media/image107.wmf"/><Relationship Id="rId5" Type="http://schemas.openxmlformats.org/officeDocument/2006/relationships/image" Target="../media/image84.wmf"/><Relationship Id="rId10" Type="http://schemas.openxmlformats.org/officeDocument/2006/relationships/oleObject" Target="../embeddings/oleObject84.bin"/><Relationship Id="rId19" Type="http://schemas.openxmlformats.org/officeDocument/2006/relationships/image" Target="../media/image91.wmf"/><Relationship Id="rId31" Type="http://schemas.openxmlformats.org/officeDocument/2006/relationships/image" Target="../media/image97.wmf"/><Relationship Id="rId44" Type="http://schemas.openxmlformats.org/officeDocument/2006/relationships/image" Target="../media/image103.wmf"/><Relationship Id="rId52" Type="http://schemas.openxmlformats.org/officeDocument/2006/relationships/oleObject" Target="../embeddings/oleObject105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86.bin"/><Relationship Id="rId22" Type="http://schemas.openxmlformats.org/officeDocument/2006/relationships/oleObject" Target="../embeddings/oleObject90.bin"/><Relationship Id="rId27" Type="http://schemas.openxmlformats.org/officeDocument/2006/relationships/image" Target="../media/image95.wmf"/><Relationship Id="rId30" Type="http://schemas.openxmlformats.org/officeDocument/2006/relationships/oleObject" Target="../embeddings/oleObject94.bin"/><Relationship Id="rId35" Type="http://schemas.openxmlformats.org/officeDocument/2006/relationships/image" Target="../media/image99.wmf"/><Relationship Id="rId43" Type="http://schemas.openxmlformats.org/officeDocument/2006/relationships/oleObject" Target="../embeddings/oleObject101.bin"/><Relationship Id="rId48" Type="http://schemas.openxmlformats.org/officeDocument/2006/relationships/image" Target="../media/image105.wmf"/><Relationship Id="rId8" Type="http://schemas.openxmlformats.org/officeDocument/2006/relationships/oleObject" Target="../embeddings/oleObject83.bin"/><Relationship Id="rId51" Type="http://schemas.openxmlformats.org/officeDocument/2006/relationships/hyperlink" Target="http://www.bcmath.ca/" TargetMode="External"/><Relationship Id="rId3" Type="http://schemas.openxmlformats.org/officeDocument/2006/relationships/notesSlide" Target="../notesSlides/notesSlide9.xml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90.wmf"/><Relationship Id="rId25" Type="http://schemas.openxmlformats.org/officeDocument/2006/relationships/image" Target="../media/image94.wmf"/><Relationship Id="rId33" Type="http://schemas.openxmlformats.org/officeDocument/2006/relationships/image" Target="../media/image98.wmf"/><Relationship Id="rId38" Type="http://schemas.openxmlformats.org/officeDocument/2006/relationships/oleObject" Target="../embeddings/oleObject98.bin"/><Relationship Id="rId46" Type="http://schemas.openxmlformats.org/officeDocument/2006/relationships/image" Target="../media/image104.wmf"/><Relationship Id="rId20" Type="http://schemas.openxmlformats.org/officeDocument/2006/relationships/oleObject" Target="../embeddings/oleObject89.bin"/><Relationship Id="rId41" Type="http://schemas.openxmlformats.org/officeDocument/2006/relationships/oleObject" Target="../embeddings/oleObject100.bin"/><Relationship Id="rId1" Type="http://schemas.openxmlformats.org/officeDocument/2006/relationships/tags" Target="../tags/tag10.xml"/><Relationship Id="rId6" Type="http://schemas.openxmlformats.org/officeDocument/2006/relationships/oleObject" Target="../embeddings/oleObject82.bin"/><Relationship Id="rId15" Type="http://schemas.openxmlformats.org/officeDocument/2006/relationships/image" Target="../media/image89.wmf"/><Relationship Id="rId23" Type="http://schemas.openxmlformats.org/officeDocument/2006/relationships/image" Target="../media/image93.wmf"/><Relationship Id="rId28" Type="http://schemas.openxmlformats.org/officeDocument/2006/relationships/oleObject" Target="../embeddings/oleObject93.bin"/><Relationship Id="rId36" Type="http://schemas.openxmlformats.org/officeDocument/2006/relationships/oleObject" Target="../embeddings/oleObject97.bin"/><Relationship Id="rId49" Type="http://schemas.openxmlformats.org/officeDocument/2006/relationships/oleObject" Target="../embeddings/oleObject10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Section 1.4</a:t>
            </a:r>
            <a:br>
              <a:rPr lang="en-CA" dirty="0"/>
            </a:br>
            <a:r>
              <a:rPr lang="en-CA" dirty="0"/>
              <a:t>Simplifying Rational Expressions and NPV’s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4"/>
              </a:rPr>
              <a:t>www.BCMath.ca</a:t>
            </a:r>
            <a:r>
              <a:rPr lang="en-US" sz="10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9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C8D6E-1661-453E-8C89-2E7EF37B8A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03512" y="116632"/>
            <a:ext cx="7601272" cy="532656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FIND all the NPV’s: 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70144A67-F34A-46CF-9384-291C865AAF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842895"/>
              </p:ext>
            </p:extLst>
          </p:nvPr>
        </p:nvGraphicFramePr>
        <p:xfrm>
          <a:off x="439512" y="766525"/>
          <a:ext cx="338296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431640" progId="Equation.DSMT4">
                  <p:embed/>
                </p:oleObj>
              </mc:Choice>
              <mc:Fallback>
                <p:oleObj name="Equation" r:id="rId4" imgW="1574640" imgH="43164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70144A67-F34A-46CF-9384-291C865AAF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12" y="766525"/>
                        <a:ext cx="3382963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48705B0-1979-497A-BF89-F7CF5BFF81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94535"/>
              </p:ext>
            </p:extLst>
          </p:nvPr>
        </p:nvGraphicFramePr>
        <p:xfrm>
          <a:off x="6091650" y="776007"/>
          <a:ext cx="403701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79560" imgH="431640" progId="Equation.DSMT4">
                  <p:embed/>
                </p:oleObj>
              </mc:Choice>
              <mc:Fallback>
                <p:oleObj name="Equation" r:id="rId6" imgW="1879560" imgH="43164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B48705B0-1979-497A-BF89-F7CF5BFF81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1650" y="776007"/>
                        <a:ext cx="4037013" cy="931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F4D6982F-6EDE-4BEC-B181-7C287070CA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017623"/>
              </p:ext>
            </p:extLst>
          </p:nvPr>
        </p:nvGraphicFramePr>
        <p:xfrm>
          <a:off x="367504" y="3244966"/>
          <a:ext cx="3384376" cy="84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90640" imgH="444240" progId="Equation.DSMT4">
                  <p:embed/>
                </p:oleObj>
              </mc:Choice>
              <mc:Fallback>
                <p:oleObj name="Equation" r:id="rId8" imgW="1790640" imgH="444240" progId="Equation.DSMT4">
                  <p:embed/>
                  <p:pic>
                    <p:nvPicPr>
                      <p:cNvPr id="6" name="Object 2">
                        <a:extLst>
                          <a:ext uri="{FF2B5EF4-FFF2-40B4-BE49-F238E27FC236}">
                            <a16:creationId xmlns:a16="http://schemas.microsoft.com/office/drawing/2014/main" id="{F4D6982F-6EDE-4BEC-B181-7C287070CA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4" y="3244966"/>
                        <a:ext cx="3384376" cy="843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F5CC11EB-F9E9-4004-99D3-F97DA8BCC6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322341"/>
              </p:ext>
            </p:extLst>
          </p:nvPr>
        </p:nvGraphicFramePr>
        <p:xfrm>
          <a:off x="6212819" y="3244966"/>
          <a:ext cx="355123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79560" imgH="520560" progId="Equation.DSMT4">
                  <p:embed/>
                </p:oleObj>
              </mc:Choice>
              <mc:Fallback>
                <p:oleObj name="Equation" r:id="rId10" imgW="1879560" imgH="52056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F5CC11EB-F9E9-4004-99D3-F97DA8BCC6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819" y="3244966"/>
                        <a:ext cx="3551238" cy="987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9887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6E202-A505-459E-A315-590D739F105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5400" y="166308"/>
            <a:ext cx="3970784" cy="46064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What are the NPV’s? 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B7714160-A693-4EEC-8E35-FAD67D02DD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310356"/>
              </p:ext>
            </p:extLst>
          </p:nvPr>
        </p:nvGraphicFramePr>
        <p:xfrm>
          <a:off x="551384" y="626956"/>
          <a:ext cx="32194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38000" imgH="507960" progId="Equation.DSMT4">
                  <p:embed/>
                </p:oleObj>
              </mc:Choice>
              <mc:Fallback>
                <p:oleObj name="Equation" r:id="rId4" imgW="1638000" imgH="50796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B7714160-A693-4EEC-8E35-FAD67D02DD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626956"/>
                        <a:ext cx="3219450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CA171AE6-DB55-4C23-BD43-0954A21724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569855"/>
              </p:ext>
            </p:extLst>
          </p:nvPr>
        </p:nvGraphicFramePr>
        <p:xfrm>
          <a:off x="263352" y="1701234"/>
          <a:ext cx="9251950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600520" imgH="863280" progId="Equation.DSMT4">
                  <p:embed/>
                </p:oleObj>
              </mc:Choice>
              <mc:Fallback>
                <p:oleObj name="Equation" r:id="rId6" imgW="5600520" imgH="86328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CA171AE6-DB55-4C23-BD43-0954A21724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1701234"/>
                        <a:ext cx="9251950" cy="1425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F1DF7C55-2D40-424D-B48C-2CB8E6115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174115"/>
              </p:ext>
            </p:extLst>
          </p:nvPr>
        </p:nvGraphicFramePr>
        <p:xfrm>
          <a:off x="561603" y="4409545"/>
          <a:ext cx="5053639" cy="671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92760" imgH="888840" progId="Equation.DSMT4">
                  <p:embed/>
                </p:oleObj>
              </mc:Choice>
              <mc:Fallback>
                <p:oleObj name="Equation" r:id="rId8" imgW="6692760" imgH="88884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F1DF7C55-2D40-424D-B48C-2CB8E61156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03" y="4409545"/>
                        <a:ext cx="5053639" cy="671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3200CBF-93E8-4C07-95CC-615D28EAF574}"/>
              </a:ext>
            </a:extLst>
          </p:cNvPr>
          <p:cNvSpPr txBox="1"/>
          <p:nvPr/>
        </p:nvSpPr>
        <p:spPr>
          <a:xfrm>
            <a:off x="551384" y="3731192"/>
            <a:ext cx="50620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Ex: Simplify and Find All the NPV’s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977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99520"/>
              </p:ext>
            </p:extLst>
          </p:nvPr>
        </p:nvGraphicFramePr>
        <p:xfrm>
          <a:off x="1954648" y="2809873"/>
          <a:ext cx="5542701" cy="767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40600" imgH="1016000" progId="Equation.DSMT4">
                  <p:embed/>
                </p:oleObj>
              </mc:Choice>
              <mc:Fallback>
                <p:oleObj name="Equation" r:id="rId4" imgW="7340600" imgH="10160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648" y="2809873"/>
                        <a:ext cx="5542701" cy="767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480672"/>
              </p:ext>
            </p:extLst>
          </p:nvPr>
        </p:nvGraphicFramePr>
        <p:xfrm>
          <a:off x="1898075" y="1702783"/>
          <a:ext cx="5561880" cy="767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366000" imgH="1016000" progId="Equation.DSMT4">
                  <p:embed/>
                </p:oleObj>
              </mc:Choice>
              <mc:Fallback>
                <p:oleObj name="Equation" r:id="rId6" imgW="7366000" imgH="1016000" progId="Equation.DSMT4">
                  <p:embed/>
                  <p:pic>
                    <p:nvPicPr>
                      <p:cNvPr id="204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8075" y="1702783"/>
                        <a:ext cx="5561880" cy="767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994231"/>
              </p:ext>
            </p:extLst>
          </p:nvPr>
        </p:nvGraphicFramePr>
        <p:xfrm>
          <a:off x="1908295" y="794986"/>
          <a:ext cx="5053639" cy="671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92760" imgH="888840" progId="Equation.DSMT4">
                  <p:embed/>
                </p:oleObj>
              </mc:Choice>
              <mc:Fallback>
                <p:oleObj name="Equation" r:id="rId8" imgW="6692760" imgH="888840" progId="Equation.DSMT4">
                  <p:embed/>
                  <p:pic>
                    <p:nvPicPr>
                      <p:cNvPr id="2048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295" y="794986"/>
                        <a:ext cx="5053639" cy="6712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491077"/>
              </p:ext>
            </p:extLst>
          </p:nvPr>
        </p:nvGraphicFramePr>
        <p:xfrm>
          <a:off x="1954647" y="3666524"/>
          <a:ext cx="1284986" cy="767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01800" imgH="1016000" progId="Equation.DSMT4">
                  <p:embed/>
                </p:oleObj>
              </mc:Choice>
              <mc:Fallback>
                <p:oleObj name="Equation" r:id="rId10" imgW="1701800" imgH="1016000" progId="Equation.DSMT4">
                  <p:embed/>
                  <p:pic>
                    <p:nvPicPr>
                      <p:cNvPr id="204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647" y="3666524"/>
                        <a:ext cx="1284986" cy="767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503712" y="5805264"/>
          <a:ext cx="3822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22700" imgH="825500" progId="Equation.DSMT4">
                  <p:embed/>
                </p:oleObj>
              </mc:Choice>
              <mc:Fallback>
                <p:oleObj name="Equation" r:id="rId12" imgW="3822700" imgH="825500" progId="Equation.DSMT4">
                  <p:embed/>
                  <p:pic>
                    <p:nvPicPr>
                      <p:cNvPr id="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712" y="5805264"/>
                        <a:ext cx="38227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98075" y="5157192"/>
            <a:ext cx="6963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>
                <a:solidFill>
                  <a:srgbClr val="FF0000"/>
                </a:solidFill>
              </a:rPr>
              <a:t>The non-permissible values are for </a:t>
            </a:r>
            <a:r>
              <a:rPr lang="en-CA" sz="2800" i="1" dirty="0">
                <a:solidFill>
                  <a:srgbClr val="FF0000"/>
                </a:solidFill>
              </a:rPr>
              <a:t>x</a:t>
            </a:r>
            <a:r>
              <a:rPr lang="en-CA" sz="2800" dirty="0">
                <a:solidFill>
                  <a:srgbClr val="FF0000"/>
                </a:solidFill>
              </a:rPr>
              <a:t> are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C2E6D-1181-4B5F-96F5-9BF25B8D50CC}"/>
              </a:ext>
            </a:extLst>
          </p:cNvPr>
          <p:cNvSpPr txBox="1"/>
          <p:nvPr/>
        </p:nvSpPr>
        <p:spPr>
          <a:xfrm>
            <a:off x="1898076" y="116633"/>
            <a:ext cx="50620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/>
              <a:t>Ex: Simplify and Find All the NPV’s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8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16632"/>
            <a:ext cx="11017224" cy="492154"/>
          </a:xfrm>
        </p:spPr>
        <p:txBody>
          <a:bodyPr>
            <a:normAutofit fontScale="90000"/>
          </a:bodyPr>
          <a:lstStyle/>
          <a:p>
            <a:r>
              <a:rPr lang="en-CA" sz="2500" dirty="0"/>
              <a:t>Extra Practice: Simplify each of the following and state the NPV’s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359894"/>
              </p:ext>
            </p:extLst>
          </p:nvPr>
        </p:nvGraphicFramePr>
        <p:xfrm>
          <a:off x="407368" y="764704"/>
          <a:ext cx="5192310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927600" imgH="889000" progId="Equation.DSMT4">
                  <p:embed/>
                </p:oleObj>
              </mc:Choice>
              <mc:Fallback>
                <p:oleObj name="Equation" r:id="rId4" imgW="4927600" imgH="88900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8" y="764704"/>
                        <a:ext cx="5192310" cy="9361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298490"/>
              </p:ext>
            </p:extLst>
          </p:nvPr>
        </p:nvGraphicFramePr>
        <p:xfrm>
          <a:off x="407368" y="2246819"/>
          <a:ext cx="5071075" cy="924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76800" imgH="889000" progId="Equation.DSMT4">
                  <p:embed/>
                </p:oleObj>
              </mc:Choice>
              <mc:Fallback>
                <p:oleObj name="Equation" r:id="rId6" imgW="4876800" imgH="889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8" y="2246819"/>
                        <a:ext cx="5071075" cy="9242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665700"/>
              </p:ext>
            </p:extLst>
          </p:nvPr>
        </p:nvGraphicFramePr>
        <p:xfrm>
          <a:off x="450823" y="3764686"/>
          <a:ext cx="5105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105400" imgH="889000" progId="Equation.DSMT4">
                  <p:embed/>
                </p:oleObj>
              </mc:Choice>
              <mc:Fallback>
                <p:oleObj name="Equation" r:id="rId8" imgW="5105400" imgH="8890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23" y="3764686"/>
                        <a:ext cx="51054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074755"/>
              </p:ext>
            </p:extLst>
          </p:nvPr>
        </p:nvGraphicFramePr>
        <p:xfrm>
          <a:off x="421191" y="5373216"/>
          <a:ext cx="7442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42200" imgH="889000" progId="Equation.DSMT4">
                  <p:embed/>
                </p:oleObj>
              </mc:Choice>
              <mc:Fallback>
                <p:oleObj name="Equation" r:id="rId10" imgW="7442200" imgH="88900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1" y="5373216"/>
                        <a:ext cx="74422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9904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-27384"/>
            <a:ext cx="10945215" cy="654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z="2500" dirty="0"/>
              <a:t>III) </a:t>
            </a:r>
            <a:r>
              <a:rPr lang="en-CA" sz="2800" dirty="0"/>
              <a:t>Adding &amp; Subtracting </a:t>
            </a:r>
            <a:r>
              <a:rPr lang="en-CA" sz="2500" dirty="0"/>
              <a:t>R.E. with Binomials in the Denominator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3351" y="678706"/>
            <a:ext cx="11017223" cy="20716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CA" dirty="0"/>
              <a:t>TO add or subtract two rational expressions, they MUST have a COMMON DENOMINATOR! </a:t>
            </a:r>
          </a:p>
          <a:p>
            <a:pPr>
              <a:defRPr/>
            </a:pPr>
            <a:r>
              <a:rPr lang="en-CA" dirty="0"/>
              <a:t>To find the Lowest Common Denominator, look at all the binomials in every denominator</a:t>
            </a:r>
          </a:p>
          <a:p>
            <a:pPr>
              <a:buNone/>
              <a:defRPr/>
            </a:pPr>
            <a:r>
              <a:rPr lang="en-CA" dirty="0"/>
              <a:t>Ex: FIND the LCD and then ADD or Subtract the Rational Expressions: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63425"/>
              </p:ext>
            </p:extLst>
          </p:nvPr>
        </p:nvGraphicFramePr>
        <p:xfrm>
          <a:off x="877478" y="2500882"/>
          <a:ext cx="12858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700" imgH="431800" progId="Equation.DSMT4">
                  <p:embed/>
                </p:oleObj>
              </mc:Choice>
              <mc:Fallback>
                <p:oleObj name="Equation" r:id="rId4" imgW="647700" imgH="43180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478" y="2500882"/>
                        <a:ext cx="128587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61790" y="2786633"/>
            <a:ext cx="8731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CA" sz="2300" b="1">
                <a:solidFill>
                  <a:srgbClr val="FF0000"/>
                </a:solidFill>
              </a:rPr>
              <a:t>LCD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21374"/>
              </p:ext>
            </p:extLst>
          </p:nvPr>
        </p:nvGraphicFramePr>
        <p:xfrm>
          <a:off x="3234914" y="2786632"/>
          <a:ext cx="11430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641" imgH="253890" progId="Equation.DSMT4">
                  <p:embed/>
                </p:oleObj>
              </mc:Choice>
              <mc:Fallback>
                <p:oleObj name="Equation" r:id="rId6" imgW="596641" imgH="25389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4914" y="2786632"/>
                        <a:ext cx="1143000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415666"/>
              </p:ext>
            </p:extLst>
          </p:nvPr>
        </p:nvGraphicFramePr>
        <p:xfrm>
          <a:off x="520289" y="3501007"/>
          <a:ext cx="1462088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600" imgH="482600" progId="Equation.DSMT4">
                  <p:embed/>
                </p:oleObj>
              </mc:Choice>
              <mc:Fallback>
                <p:oleObj name="Equation" r:id="rId8" imgW="736600" imgH="482600" progId="Equation.DSMT4">
                  <p:embed/>
                  <p:pic>
                    <p:nvPicPr>
                      <p:cNvPr id="1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289" y="3501007"/>
                        <a:ext cx="1462088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173193"/>
              </p:ext>
            </p:extLst>
          </p:nvPr>
        </p:nvGraphicFramePr>
        <p:xfrm>
          <a:off x="2020478" y="3501007"/>
          <a:ext cx="123507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2030" imgH="482391" progId="Equation.DSMT4">
                  <p:embed/>
                </p:oleObj>
              </mc:Choice>
              <mc:Fallback>
                <p:oleObj name="Equation" r:id="rId10" imgW="622030" imgH="482391" progId="Equation.DSMT4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478" y="3501007"/>
                        <a:ext cx="1235075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865319"/>
              </p:ext>
            </p:extLst>
          </p:nvPr>
        </p:nvGraphicFramePr>
        <p:xfrm>
          <a:off x="948915" y="3577208"/>
          <a:ext cx="4048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2936" imgH="177569" progId="Equation.DSMT4">
                  <p:embed/>
                </p:oleObj>
              </mc:Choice>
              <mc:Fallback>
                <p:oleObj name="Equation" r:id="rId12" imgW="202936" imgH="177569" progId="Equation.DSMT4">
                  <p:embed/>
                  <p:pic>
                    <p:nvPicPr>
                      <p:cNvPr id="10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915" y="3577208"/>
                        <a:ext cx="404813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896826"/>
              </p:ext>
            </p:extLst>
          </p:nvPr>
        </p:nvGraphicFramePr>
        <p:xfrm>
          <a:off x="2020478" y="3501008"/>
          <a:ext cx="11636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583947" imgH="253890" progId="Equation.DSMT4">
                  <p:embed/>
                </p:oleObj>
              </mc:Choice>
              <mc:Fallback>
                <p:oleObj name="Equation" r:id="rId14" imgW="583947" imgH="253890" progId="Equation.DSMT4">
                  <p:embed/>
                  <p:pic>
                    <p:nvPicPr>
                      <p:cNvPr id="10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478" y="3501008"/>
                        <a:ext cx="1163637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406706"/>
              </p:ext>
            </p:extLst>
          </p:nvPr>
        </p:nvGraphicFramePr>
        <p:xfrm>
          <a:off x="977490" y="4615432"/>
          <a:ext cx="2043113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28254" imgH="482391" progId="Equation.DSMT4">
                  <p:embed/>
                </p:oleObj>
              </mc:Choice>
              <mc:Fallback>
                <p:oleObj name="Equation" r:id="rId16" imgW="1028254" imgH="482391" progId="Equation.DSMT4">
                  <p:embed/>
                  <p:pic>
                    <p:nvPicPr>
                      <p:cNvPr id="10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490" y="4615432"/>
                        <a:ext cx="2043113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213708"/>
              </p:ext>
            </p:extLst>
          </p:nvPr>
        </p:nvGraphicFramePr>
        <p:xfrm>
          <a:off x="1120365" y="4715445"/>
          <a:ext cx="404813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2936" imgH="177569" progId="Equation.DSMT4">
                  <p:embed/>
                </p:oleObj>
              </mc:Choice>
              <mc:Fallback>
                <p:oleObj name="Equation" r:id="rId18" imgW="202936" imgH="177569" progId="Equation.DSMT4">
                  <p:embed/>
                  <p:pic>
                    <p:nvPicPr>
                      <p:cNvPr id="10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365" y="4715445"/>
                        <a:ext cx="404813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04595"/>
              </p:ext>
            </p:extLst>
          </p:nvPr>
        </p:nvGraphicFramePr>
        <p:xfrm>
          <a:off x="1548989" y="4715445"/>
          <a:ext cx="10620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32937" imgH="177646" progId="Equation.DSMT4">
                  <p:embed/>
                </p:oleObj>
              </mc:Choice>
              <mc:Fallback>
                <p:oleObj name="Equation" r:id="rId20" imgW="532937" imgH="177646" progId="Equation.DSMT4">
                  <p:embed/>
                  <p:pic>
                    <p:nvPicPr>
                      <p:cNvPr id="10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8989" y="4715445"/>
                        <a:ext cx="1062038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746923"/>
              </p:ext>
            </p:extLst>
          </p:nvPr>
        </p:nvGraphicFramePr>
        <p:xfrm>
          <a:off x="977490" y="5501257"/>
          <a:ext cx="2043113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28254" imgH="482391" progId="Equation.DSMT4">
                  <p:embed/>
                </p:oleObj>
              </mc:Choice>
              <mc:Fallback>
                <p:oleObj name="Equation" r:id="rId22" imgW="1028254" imgH="482391" progId="Equation.DSMT4">
                  <p:embed/>
                  <p:pic>
                    <p:nvPicPr>
                      <p:cNvPr id="10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490" y="5501257"/>
                        <a:ext cx="2043113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641832"/>
              </p:ext>
            </p:extLst>
          </p:nvPr>
        </p:nvGraphicFramePr>
        <p:xfrm>
          <a:off x="1493428" y="5648895"/>
          <a:ext cx="88423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44114" imgH="177646" progId="Equation.DSMT4">
                  <p:embed/>
                </p:oleObj>
              </mc:Choice>
              <mc:Fallback>
                <p:oleObj name="Equation" r:id="rId24" imgW="444114" imgH="177646" progId="Equation.DSMT4">
                  <p:embed/>
                  <p:pic>
                    <p:nvPicPr>
                      <p:cNvPr id="10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3428" y="5648895"/>
                        <a:ext cx="884237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210342"/>
              </p:ext>
            </p:extLst>
          </p:nvPr>
        </p:nvGraphicFramePr>
        <p:xfrm>
          <a:off x="6395047" y="2563206"/>
          <a:ext cx="168910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50531" imgH="431613" progId="Equation.DSMT4">
                  <p:embed/>
                </p:oleObj>
              </mc:Choice>
              <mc:Fallback>
                <p:oleObj name="Equation" r:id="rId26" imgW="850531" imgH="431613" progId="Equation.DSMT4">
                  <p:embed/>
                  <p:pic>
                    <p:nvPicPr>
                      <p:cNvPr id="10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5047" y="2563206"/>
                        <a:ext cx="1689100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165111" y="2902932"/>
            <a:ext cx="8731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CA" sz="2300" b="1">
                <a:solidFill>
                  <a:srgbClr val="FF0000"/>
                </a:solidFill>
              </a:rPr>
              <a:t>LCD</a:t>
            </a:r>
          </a:p>
        </p:txBody>
      </p:sp>
      <p:graphicFrame>
        <p:nvGraphicFramePr>
          <p:cNvPr id="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600170"/>
              </p:ext>
            </p:extLst>
          </p:nvPr>
        </p:nvGraphicFramePr>
        <p:xfrm>
          <a:off x="8895361" y="2848957"/>
          <a:ext cx="17748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26698" imgH="253890" progId="Equation.DSMT4">
                  <p:embed/>
                </p:oleObj>
              </mc:Choice>
              <mc:Fallback>
                <p:oleObj name="Equation" r:id="rId28" imgW="926698" imgH="253890" progId="Equation.DSMT4">
                  <p:embed/>
                  <p:pic>
                    <p:nvPicPr>
                      <p:cNvPr id="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5361" y="2848957"/>
                        <a:ext cx="177482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781255"/>
              </p:ext>
            </p:extLst>
          </p:nvPr>
        </p:nvGraphicFramePr>
        <p:xfrm>
          <a:off x="5752110" y="3563331"/>
          <a:ext cx="17145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066800" imgH="482600" progId="Equation.DSMT4">
                  <p:embed/>
                </p:oleObj>
              </mc:Choice>
              <mc:Fallback>
                <p:oleObj name="Equation" r:id="rId30" imgW="1066800" imgH="482600" progId="Equation.DSMT4">
                  <p:embed/>
                  <p:pic>
                    <p:nvPicPr>
                      <p:cNvPr id="10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2110" y="3563331"/>
                        <a:ext cx="1714500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361119"/>
              </p:ext>
            </p:extLst>
          </p:nvPr>
        </p:nvGraphicFramePr>
        <p:xfrm>
          <a:off x="7577736" y="3563331"/>
          <a:ext cx="1531937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952087" imgH="482391" progId="Equation.DSMT4">
                  <p:embed/>
                </p:oleObj>
              </mc:Choice>
              <mc:Fallback>
                <p:oleObj name="Equation" r:id="rId32" imgW="952087" imgH="482391" progId="Equation.DSMT4">
                  <p:embed/>
                  <p:pic>
                    <p:nvPicPr>
                      <p:cNvPr id="104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736" y="3563331"/>
                        <a:ext cx="1531937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252075"/>
              </p:ext>
            </p:extLst>
          </p:nvPr>
        </p:nvGraphicFramePr>
        <p:xfrm>
          <a:off x="5996586" y="3563332"/>
          <a:ext cx="11128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558558" imgH="253890" progId="Equation.DSMT4">
                  <p:embed/>
                </p:oleObj>
              </mc:Choice>
              <mc:Fallback>
                <p:oleObj name="Equation" r:id="rId34" imgW="558558" imgH="253890" progId="Equation.DSMT4">
                  <p:embed/>
                  <p:pic>
                    <p:nvPicPr>
                      <p:cNvPr id="104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6586" y="3563332"/>
                        <a:ext cx="111283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018496"/>
              </p:ext>
            </p:extLst>
          </p:nvPr>
        </p:nvGraphicFramePr>
        <p:xfrm>
          <a:off x="7752361" y="3558569"/>
          <a:ext cx="118903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596641" imgH="253890" progId="Equation.DSMT4">
                  <p:embed/>
                </p:oleObj>
              </mc:Choice>
              <mc:Fallback>
                <p:oleObj name="Equation" r:id="rId36" imgW="596641" imgH="253890" progId="Equation.DSMT4">
                  <p:embed/>
                  <p:pic>
                    <p:nvPicPr>
                      <p:cNvPr id="104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2361" y="3558569"/>
                        <a:ext cx="118903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871352"/>
              </p:ext>
            </p:extLst>
          </p:nvPr>
        </p:nvGraphicFramePr>
        <p:xfrm>
          <a:off x="6383936" y="4563456"/>
          <a:ext cx="193992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206500" imgH="482600" progId="Equation.DSMT4">
                  <p:embed/>
                </p:oleObj>
              </mc:Choice>
              <mc:Fallback>
                <p:oleObj name="Equation" r:id="rId38" imgW="1206500" imgH="482600" progId="Equation.DSMT4">
                  <p:embed/>
                  <p:pic>
                    <p:nvPicPr>
                      <p:cNvPr id="104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936" y="4563456"/>
                        <a:ext cx="1939925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057646"/>
              </p:ext>
            </p:extLst>
          </p:nvPr>
        </p:nvGraphicFramePr>
        <p:xfrm>
          <a:off x="6252173" y="4634894"/>
          <a:ext cx="8858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444114" imgH="177646" progId="Equation.DSMT4">
                  <p:embed/>
                </p:oleObj>
              </mc:Choice>
              <mc:Fallback>
                <p:oleObj name="Equation" r:id="rId40" imgW="444114" imgH="177646" progId="Equation.DSMT4">
                  <p:embed/>
                  <p:pic>
                    <p:nvPicPr>
                      <p:cNvPr id="104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2173" y="4634894"/>
                        <a:ext cx="885825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387978"/>
              </p:ext>
            </p:extLst>
          </p:nvPr>
        </p:nvGraphicFramePr>
        <p:xfrm>
          <a:off x="7180861" y="4638069"/>
          <a:ext cx="1062037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532937" imgH="177646" progId="Equation.DSMT4">
                  <p:embed/>
                </p:oleObj>
              </mc:Choice>
              <mc:Fallback>
                <p:oleObj name="Equation" r:id="rId42" imgW="532937" imgH="177646" progId="Equation.DSMT4">
                  <p:embed/>
                  <p:pic>
                    <p:nvPicPr>
                      <p:cNvPr id="104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861" y="4638069"/>
                        <a:ext cx="1062037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351357"/>
              </p:ext>
            </p:extLst>
          </p:nvPr>
        </p:nvGraphicFramePr>
        <p:xfrm>
          <a:off x="6323611" y="5535006"/>
          <a:ext cx="193992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206500" imgH="482600" progId="Equation.DSMT4">
                  <p:embed/>
                </p:oleObj>
              </mc:Choice>
              <mc:Fallback>
                <p:oleObj name="Equation" r:id="rId44" imgW="1206500" imgH="482600" progId="Equation.DSMT4">
                  <p:embed/>
                  <p:pic>
                    <p:nvPicPr>
                      <p:cNvPr id="104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3611" y="5535006"/>
                        <a:ext cx="1939925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550456"/>
              </p:ext>
            </p:extLst>
          </p:nvPr>
        </p:nvGraphicFramePr>
        <p:xfrm>
          <a:off x="6823672" y="5638194"/>
          <a:ext cx="8588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431425" imgH="177646" progId="Equation.DSMT4">
                  <p:embed/>
                </p:oleObj>
              </mc:Choice>
              <mc:Fallback>
                <p:oleObj name="Equation" r:id="rId46" imgW="431425" imgH="177646" progId="Equation.DSMT4">
                  <p:embed/>
                  <p:pic>
                    <p:nvPicPr>
                      <p:cNvPr id="104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672" y="5638194"/>
                        <a:ext cx="858838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2346" y="6677148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48"/>
              </a:rPr>
              <a:t>www.BCMath.ca</a:t>
            </a:r>
            <a:r>
              <a:rPr lang="en-US" sz="10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700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37" y="63848"/>
            <a:ext cx="7467600" cy="654050"/>
          </a:xfrm>
        </p:spPr>
        <p:txBody>
          <a:bodyPr/>
          <a:lstStyle/>
          <a:p>
            <a:pPr>
              <a:defRPr/>
            </a:pPr>
            <a:r>
              <a:rPr lang="en-CA" dirty="0"/>
              <a:t>Practice: Simplify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480240"/>
              </p:ext>
            </p:extLst>
          </p:nvPr>
        </p:nvGraphicFramePr>
        <p:xfrm>
          <a:off x="5957889" y="736055"/>
          <a:ext cx="1709737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392" imgH="431613" progId="Equation.DSMT4">
                  <p:embed/>
                </p:oleObj>
              </mc:Choice>
              <mc:Fallback>
                <p:oleObj name="Equation" r:id="rId4" imgW="939392" imgH="431613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9" y="736055"/>
                        <a:ext cx="1709737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317868"/>
              </p:ext>
            </p:extLst>
          </p:nvPr>
        </p:nvGraphicFramePr>
        <p:xfrm>
          <a:off x="852193" y="836712"/>
          <a:ext cx="17145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865" imgH="431613" progId="Equation.DSMT4">
                  <p:embed/>
                </p:oleObj>
              </mc:Choice>
              <mc:Fallback>
                <p:oleObj name="Equation" r:id="rId6" imgW="1002865" imgH="431613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193" y="836712"/>
                        <a:ext cx="171450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66694" y="1122462"/>
            <a:ext cx="8731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CA" sz="2300" b="1">
                <a:solidFill>
                  <a:srgbClr val="FF0000"/>
                </a:solidFill>
              </a:rPr>
              <a:t>LCD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664162"/>
              </p:ext>
            </p:extLst>
          </p:nvPr>
        </p:nvGraphicFramePr>
        <p:xfrm>
          <a:off x="3436643" y="1136749"/>
          <a:ext cx="11303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113" imgH="253890" progId="Equation.DSMT4">
                  <p:embed/>
                </p:oleObj>
              </mc:Choice>
              <mc:Fallback>
                <p:oleObj name="Equation" r:id="rId8" imgW="660113" imgH="25389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6643" y="1136749"/>
                        <a:ext cx="113030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739064" y="1093243"/>
            <a:ext cx="8731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CA" sz="2300" b="1">
                <a:solidFill>
                  <a:srgbClr val="FF0000"/>
                </a:solidFill>
              </a:rPr>
              <a:t>LCD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417625"/>
              </p:ext>
            </p:extLst>
          </p:nvPr>
        </p:nvGraphicFramePr>
        <p:xfrm>
          <a:off x="8591128" y="1071018"/>
          <a:ext cx="15430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01309" imgH="253890" progId="Equation.DSMT4">
                  <p:embed/>
                </p:oleObj>
              </mc:Choice>
              <mc:Fallback>
                <p:oleObj name="Equation" r:id="rId10" imgW="901309" imgH="253890" progId="Equation.DSMT4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1128" y="1071018"/>
                        <a:ext cx="1543050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134882"/>
              </p:ext>
            </p:extLst>
          </p:nvPr>
        </p:nvGraphicFramePr>
        <p:xfrm>
          <a:off x="504532" y="1765399"/>
          <a:ext cx="1347787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99753" imgH="482391" progId="Equation.DSMT4">
                  <p:embed/>
                </p:oleObj>
              </mc:Choice>
              <mc:Fallback>
                <p:oleObj name="Equation" r:id="rId12" imgW="799753" imgH="482391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32" y="1765399"/>
                        <a:ext cx="1347787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473215"/>
              </p:ext>
            </p:extLst>
          </p:nvPr>
        </p:nvGraphicFramePr>
        <p:xfrm>
          <a:off x="2011068" y="1765399"/>
          <a:ext cx="1841500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91726" imgH="482391" progId="Equation.DSMT4">
                  <p:embed/>
                </p:oleObj>
              </mc:Choice>
              <mc:Fallback>
                <p:oleObj name="Equation" r:id="rId14" imgW="1091726" imgH="482391" progId="Equation.DSMT4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068" y="1765399"/>
                        <a:ext cx="1841500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266630"/>
              </p:ext>
            </p:extLst>
          </p:nvPr>
        </p:nvGraphicFramePr>
        <p:xfrm>
          <a:off x="5819776" y="1736180"/>
          <a:ext cx="17764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54100" imgH="482600" progId="Equation.DSMT4">
                  <p:embed/>
                </p:oleObj>
              </mc:Choice>
              <mc:Fallback>
                <p:oleObj name="Equation" r:id="rId16" imgW="1054100" imgH="482600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76" y="1736180"/>
                        <a:ext cx="1776413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514363"/>
              </p:ext>
            </p:extLst>
          </p:nvPr>
        </p:nvGraphicFramePr>
        <p:xfrm>
          <a:off x="7727950" y="1736180"/>
          <a:ext cx="158273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39392" imgH="482391" progId="Equation.DSMT4">
                  <p:embed/>
                </p:oleObj>
              </mc:Choice>
              <mc:Fallback>
                <p:oleObj name="Equation" r:id="rId18" imgW="939392" imgH="482391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7950" y="1736180"/>
                        <a:ext cx="1582738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619590"/>
              </p:ext>
            </p:extLst>
          </p:nvPr>
        </p:nvGraphicFramePr>
        <p:xfrm>
          <a:off x="495007" y="1789211"/>
          <a:ext cx="11969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10891" imgH="253890" progId="Equation.DSMT4">
                  <p:embed/>
                </p:oleObj>
              </mc:Choice>
              <mc:Fallback>
                <p:oleObj name="Equation" r:id="rId20" imgW="710891" imgH="253890" progId="Equation.DSMT4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07" y="1789211"/>
                        <a:ext cx="119697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85613"/>
              </p:ext>
            </p:extLst>
          </p:nvPr>
        </p:nvGraphicFramePr>
        <p:xfrm>
          <a:off x="1999957" y="1789211"/>
          <a:ext cx="17097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15559" imgH="253890" progId="Equation.DSMT4">
                  <p:embed/>
                </p:oleObj>
              </mc:Choice>
              <mc:Fallback>
                <p:oleObj name="Equation" r:id="rId22" imgW="1015559" imgH="253890" progId="Equation.DSMT4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957" y="1789211"/>
                        <a:ext cx="170973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344432"/>
              </p:ext>
            </p:extLst>
          </p:nvPr>
        </p:nvGraphicFramePr>
        <p:xfrm>
          <a:off x="5738814" y="1759992"/>
          <a:ext cx="16462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77476" imgH="253890" progId="Equation.DSMT4">
                  <p:embed/>
                </p:oleObj>
              </mc:Choice>
              <mc:Fallback>
                <p:oleObj name="Equation" r:id="rId24" imgW="977476" imgH="253890" progId="Equation.DSMT4">
                  <p:embed/>
                  <p:pic>
                    <p:nvPicPr>
                      <p:cNvPr id="20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4" y="1759992"/>
                        <a:ext cx="164623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585761"/>
              </p:ext>
            </p:extLst>
          </p:nvPr>
        </p:nvGraphicFramePr>
        <p:xfrm>
          <a:off x="7739064" y="1759992"/>
          <a:ext cx="15827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39392" imgH="253890" progId="Equation.DSMT4">
                  <p:embed/>
                </p:oleObj>
              </mc:Choice>
              <mc:Fallback>
                <p:oleObj name="Equation" r:id="rId26" imgW="939392" imgH="253890" progId="Equation.DSMT4">
                  <p:embed/>
                  <p:pic>
                    <p:nvPicPr>
                      <p:cNvPr id="20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9064" y="1759992"/>
                        <a:ext cx="1582737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614253"/>
              </p:ext>
            </p:extLst>
          </p:nvPr>
        </p:nvGraphicFramePr>
        <p:xfrm>
          <a:off x="495007" y="2836961"/>
          <a:ext cx="1347787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99753" imgH="482391" progId="Equation.DSMT4">
                  <p:embed/>
                </p:oleObj>
              </mc:Choice>
              <mc:Fallback>
                <p:oleObj name="Equation" r:id="rId28" imgW="799753" imgH="482391" progId="Equation.DSMT4">
                  <p:embed/>
                  <p:pic>
                    <p:nvPicPr>
                      <p:cNvPr id="20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07" y="2836961"/>
                        <a:ext cx="1347787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835966"/>
              </p:ext>
            </p:extLst>
          </p:nvPr>
        </p:nvGraphicFramePr>
        <p:xfrm>
          <a:off x="495006" y="2860774"/>
          <a:ext cx="11112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60113" imgH="215806" progId="Equation.DSMT4">
                  <p:embed/>
                </p:oleObj>
              </mc:Choice>
              <mc:Fallback>
                <p:oleObj name="Equation" r:id="rId30" imgW="660113" imgH="215806" progId="Equation.DSMT4">
                  <p:embed/>
                  <p:pic>
                    <p:nvPicPr>
                      <p:cNvPr id="20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06" y="2860774"/>
                        <a:ext cx="111125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1610664"/>
              </p:ext>
            </p:extLst>
          </p:nvPr>
        </p:nvGraphicFramePr>
        <p:xfrm>
          <a:off x="1995193" y="2836961"/>
          <a:ext cx="184150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091726" imgH="482391" progId="Equation.DSMT4">
                  <p:embed/>
                </p:oleObj>
              </mc:Choice>
              <mc:Fallback>
                <p:oleObj name="Equation" r:id="rId32" imgW="1091726" imgH="482391" progId="Equation.DSMT4">
                  <p:embed/>
                  <p:pic>
                    <p:nvPicPr>
                      <p:cNvPr id="20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193" y="2836961"/>
                        <a:ext cx="1841500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502361"/>
              </p:ext>
            </p:extLst>
          </p:nvPr>
        </p:nvGraphicFramePr>
        <p:xfrm>
          <a:off x="2071393" y="2895699"/>
          <a:ext cx="19240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143000" imgH="215900" progId="Equation.DSMT4">
                  <p:embed/>
                </p:oleObj>
              </mc:Choice>
              <mc:Fallback>
                <p:oleObj name="Equation" r:id="rId34" imgW="1143000" imgH="215900" progId="Equation.DSMT4">
                  <p:embed/>
                  <p:pic>
                    <p:nvPicPr>
                      <p:cNvPr id="20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393" y="2895699"/>
                        <a:ext cx="192405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675272"/>
              </p:ext>
            </p:extLst>
          </p:nvPr>
        </p:nvGraphicFramePr>
        <p:xfrm>
          <a:off x="923632" y="4051399"/>
          <a:ext cx="2270125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346200" imgH="482600" progId="Equation.DSMT4">
                  <p:embed/>
                </p:oleObj>
              </mc:Choice>
              <mc:Fallback>
                <p:oleObj name="Equation" r:id="rId36" imgW="1346200" imgH="482600" progId="Equation.DSMT4">
                  <p:embed/>
                  <p:pic>
                    <p:nvPicPr>
                      <p:cNvPr id="206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632" y="4051399"/>
                        <a:ext cx="2270125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885730"/>
              </p:ext>
            </p:extLst>
          </p:nvPr>
        </p:nvGraphicFramePr>
        <p:xfrm>
          <a:off x="780757" y="4075211"/>
          <a:ext cx="5556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330057" imgH="215806" progId="Equation.DSMT4">
                  <p:embed/>
                </p:oleObj>
              </mc:Choice>
              <mc:Fallback>
                <p:oleObj name="Equation" r:id="rId38" imgW="330057" imgH="215806" progId="Equation.DSMT4">
                  <p:embed/>
                  <p:pic>
                    <p:nvPicPr>
                      <p:cNvPr id="206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757" y="4075211"/>
                        <a:ext cx="55562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537574"/>
              </p:ext>
            </p:extLst>
          </p:nvPr>
        </p:nvGraphicFramePr>
        <p:xfrm>
          <a:off x="1352256" y="4146649"/>
          <a:ext cx="51276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304404" imgH="177569" progId="Equation.DSMT4">
                  <p:embed/>
                </p:oleObj>
              </mc:Choice>
              <mc:Fallback>
                <p:oleObj name="Equation" r:id="rId40" imgW="304404" imgH="177569" progId="Equation.DSMT4">
                  <p:embed/>
                  <p:pic>
                    <p:nvPicPr>
                      <p:cNvPr id="206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256" y="4146649"/>
                        <a:ext cx="512762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901725"/>
              </p:ext>
            </p:extLst>
          </p:nvPr>
        </p:nvGraphicFramePr>
        <p:xfrm>
          <a:off x="1852319" y="4146649"/>
          <a:ext cx="51276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304404" imgH="177569" progId="Equation.DSMT4">
                  <p:embed/>
                </p:oleObj>
              </mc:Choice>
              <mc:Fallback>
                <p:oleObj name="Equation" r:id="rId42" imgW="304404" imgH="177569" progId="Equation.DSMT4">
                  <p:embed/>
                  <p:pic>
                    <p:nvPicPr>
                      <p:cNvPr id="206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319" y="4146649"/>
                        <a:ext cx="512763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0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246003"/>
              </p:ext>
            </p:extLst>
          </p:nvPr>
        </p:nvGraphicFramePr>
        <p:xfrm>
          <a:off x="2339681" y="4146649"/>
          <a:ext cx="51276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304404" imgH="177569" progId="Equation.DSMT4">
                  <p:embed/>
                </p:oleObj>
              </mc:Choice>
              <mc:Fallback>
                <p:oleObj name="Equation" r:id="rId44" imgW="304404" imgH="177569" progId="Equation.DSMT4">
                  <p:embed/>
                  <p:pic>
                    <p:nvPicPr>
                      <p:cNvPr id="207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681" y="4146649"/>
                        <a:ext cx="512762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1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907203"/>
              </p:ext>
            </p:extLst>
          </p:nvPr>
        </p:nvGraphicFramePr>
        <p:xfrm>
          <a:off x="2852443" y="4146649"/>
          <a:ext cx="361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215619" imgH="177569" progId="Equation.DSMT4">
                  <p:embed/>
                </p:oleObj>
              </mc:Choice>
              <mc:Fallback>
                <p:oleObj name="Equation" r:id="rId46" imgW="215619" imgH="177569" progId="Equation.DSMT4">
                  <p:embed/>
                  <p:pic>
                    <p:nvPicPr>
                      <p:cNvPr id="207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443" y="4146649"/>
                        <a:ext cx="3619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2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722959"/>
              </p:ext>
            </p:extLst>
          </p:nvPr>
        </p:nvGraphicFramePr>
        <p:xfrm>
          <a:off x="1058569" y="5165824"/>
          <a:ext cx="17129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016000" imgH="482600" progId="Equation.DSMT4">
                  <p:embed/>
                </p:oleObj>
              </mc:Choice>
              <mc:Fallback>
                <p:oleObj name="Equation" r:id="rId48" imgW="1016000" imgH="482600" progId="Equation.DSMT4">
                  <p:embed/>
                  <p:pic>
                    <p:nvPicPr>
                      <p:cNvPr id="207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569" y="5165824"/>
                        <a:ext cx="1712913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3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316452"/>
              </p:ext>
            </p:extLst>
          </p:nvPr>
        </p:nvGraphicFramePr>
        <p:xfrm>
          <a:off x="1423694" y="5194399"/>
          <a:ext cx="982663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583693" imgH="215713" progId="Equation.DSMT4">
                  <p:embed/>
                </p:oleObj>
              </mc:Choice>
              <mc:Fallback>
                <p:oleObj name="Equation" r:id="rId50" imgW="583693" imgH="215713" progId="Equation.DSMT4">
                  <p:embed/>
                  <p:pic>
                    <p:nvPicPr>
                      <p:cNvPr id="2073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694" y="5194399"/>
                        <a:ext cx="982663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370960"/>
              </p:ext>
            </p:extLst>
          </p:nvPr>
        </p:nvGraphicFramePr>
        <p:xfrm>
          <a:off x="5667376" y="2807742"/>
          <a:ext cx="1776413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1054100" imgH="482600" progId="Equation.DSMT4">
                  <p:embed/>
                </p:oleObj>
              </mc:Choice>
              <mc:Fallback>
                <p:oleObj name="Equation" r:id="rId52" imgW="1054100" imgH="482600" progId="Equation.DSMT4">
                  <p:embed/>
                  <p:pic>
                    <p:nvPicPr>
                      <p:cNvPr id="2074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6" y="2807742"/>
                        <a:ext cx="1776413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5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274728"/>
              </p:ext>
            </p:extLst>
          </p:nvPr>
        </p:nvGraphicFramePr>
        <p:xfrm>
          <a:off x="7524751" y="2807742"/>
          <a:ext cx="2011363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1193800" imgH="482600" progId="Equation.DSMT4">
                  <p:embed/>
                </p:oleObj>
              </mc:Choice>
              <mc:Fallback>
                <p:oleObj name="Equation" r:id="rId54" imgW="1193800" imgH="482600" progId="Equation.DSMT4">
                  <p:embed/>
                  <p:pic>
                    <p:nvPicPr>
                      <p:cNvPr id="2075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1" y="2807742"/>
                        <a:ext cx="2011363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496186"/>
              </p:ext>
            </p:extLst>
          </p:nvPr>
        </p:nvGraphicFramePr>
        <p:xfrm>
          <a:off x="5524500" y="2831555"/>
          <a:ext cx="17541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1040948" imgH="215806" progId="Equation.DSMT4">
                  <p:embed/>
                </p:oleObj>
              </mc:Choice>
              <mc:Fallback>
                <p:oleObj name="Equation" r:id="rId56" imgW="1040948" imgH="215806" progId="Equation.DSMT4">
                  <p:embed/>
                  <p:pic>
                    <p:nvPicPr>
                      <p:cNvPr id="207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2831555"/>
                        <a:ext cx="1754188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956517"/>
              </p:ext>
            </p:extLst>
          </p:nvPr>
        </p:nvGraphicFramePr>
        <p:xfrm>
          <a:off x="7585075" y="2866480"/>
          <a:ext cx="17970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1066337" imgH="215806" progId="Equation.DSMT4">
                  <p:embed/>
                </p:oleObj>
              </mc:Choice>
              <mc:Fallback>
                <p:oleObj name="Equation" r:id="rId58" imgW="1066337" imgH="215806" progId="Equation.DSMT4">
                  <p:embed/>
                  <p:pic>
                    <p:nvPicPr>
                      <p:cNvPr id="207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075" y="2866480"/>
                        <a:ext cx="179705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5074699"/>
              </p:ext>
            </p:extLst>
          </p:nvPr>
        </p:nvGraphicFramePr>
        <p:xfrm>
          <a:off x="6061076" y="3993605"/>
          <a:ext cx="2652713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1574800" imgH="482600" progId="Equation.DSMT4">
                  <p:embed/>
                </p:oleObj>
              </mc:Choice>
              <mc:Fallback>
                <p:oleObj name="Equation" r:id="rId60" imgW="1574800" imgH="482600" progId="Equation.DSMT4">
                  <p:embed/>
                  <p:pic>
                    <p:nvPicPr>
                      <p:cNvPr id="2078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6" y="3993605"/>
                        <a:ext cx="2652713" cy="957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720974"/>
              </p:ext>
            </p:extLst>
          </p:nvPr>
        </p:nvGraphicFramePr>
        <p:xfrm>
          <a:off x="6148388" y="4022180"/>
          <a:ext cx="449262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2" imgW="266353" imgH="215619" progId="Equation.DSMT4">
                  <p:embed/>
                </p:oleObj>
              </mc:Choice>
              <mc:Fallback>
                <p:oleObj name="Equation" r:id="rId62" imgW="266353" imgH="215619" progId="Equation.DSMT4">
                  <p:embed/>
                  <p:pic>
                    <p:nvPicPr>
                      <p:cNvPr id="2079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8388" y="4022180"/>
                        <a:ext cx="449262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038789"/>
              </p:ext>
            </p:extLst>
          </p:nvPr>
        </p:nvGraphicFramePr>
        <p:xfrm>
          <a:off x="6583363" y="4093618"/>
          <a:ext cx="51276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4" imgW="304404" imgH="177569" progId="Equation.DSMT4">
                  <p:embed/>
                </p:oleObj>
              </mc:Choice>
              <mc:Fallback>
                <p:oleObj name="Equation" r:id="rId64" imgW="304404" imgH="177569" progId="Equation.DSMT4">
                  <p:embed/>
                  <p:pic>
                    <p:nvPicPr>
                      <p:cNvPr id="208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3363" y="4093618"/>
                        <a:ext cx="512762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1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571064"/>
              </p:ext>
            </p:extLst>
          </p:nvPr>
        </p:nvGraphicFramePr>
        <p:xfrm>
          <a:off x="7159626" y="4165054"/>
          <a:ext cx="384175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5" imgW="228600" imgH="139700" progId="Equation.DSMT4">
                  <p:embed/>
                </p:oleObj>
              </mc:Choice>
              <mc:Fallback>
                <p:oleObj name="Equation" r:id="rId65" imgW="228600" imgH="139700" progId="Equation.DSMT4">
                  <p:embed/>
                  <p:pic>
                    <p:nvPicPr>
                      <p:cNvPr id="2081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626" y="4165054"/>
                        <a:ext cx="384175" cy="261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2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376699"/>
              </p:ext>
            </p:extLst>
          </p:nvPr>
        </p:nvGraphicFramePr>
        <p:xfrm>
          <a:off x="7612063" y="4093617"/>
          <a:ext cx="341312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203024" imgH="164957" progId="Equation.DSMT4">
                  <p:embed/>
                </p:oleObj>
              </mc:Choice>
              <mc:Fallback>
                <p:oleObj name="Equation" r:id="rId67" imgW="203024" imgH="164957" progId="Equation.DSMT4">
                  <p:embed/>
                  <p:pic>
                    <p:nvPicPr>
                      <p:cNvPr id="208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2063" y="4093617"/>
                        <a:ext cx="341312" cy="309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996075"/>
              </p:ext>
            </p:extLst>
          </p:nvPr>
        </p:nvGraphicFramePr>
        <p:xfrm>
          <a:off x="8015288" y="4093618"/>
          <a:ext cx="3619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215619" imgH="177569" progId="Equation.DSMT4">
                  <p:embed/>
                </p:oleObj>
              </mc:Choice>
              <mc:Fallback>
                <p:oleObj name="Equation" r:id="rId69" imgW="215619" imgH="177569" progId="Equation.DSMT4">
                  <p:embed/>
                  <p:pic>
                    <p:nvPicPr>
                      <p:cNvPr id="208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5288" y="4093618"/>
                        <a:ext cx="3619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4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16429"/>
              </p:ext>
            </p:extLst>
          </p:nvPr>
        </p:nvGraphicFramePr>
        <p:xfrm>
          <a:off x="6229351" y="5208042"/>
          <a:ext cx="2652713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1" imgW="1574800" imgH="482600" progId="Equation.DSMT4">
                  <p:embed/>
                </p:oleObj>
              </mc:Choice>
              <mc:Fallback>
                <p:oleObj name="Equation" r:id="rId71" imgW="1574800" imgH="482600" progId="Equation.DSMT4">
                  <p:embed/>
                  <p:pic>
                    <p:nvPicPr>
                      <p:cNvPr id="2084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1" y="5208042"/>
                        <a:ext cx="2652713" cy="957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5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444475"/>
              </p:ext>
            </p:extLst>
          </p:nvPr>
        </p:nvGraphicFramePr>
        <p:xfrm>
          <a:off x="6777038" y="5260430"/>
          <a:ext cx="139065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3" imgW="825142" imgH="215806" progId="Equation.DSMT4">
                  <p:embed/>
                </p:oleObj>
              </mc:Choice>
              <mc:Fallback>
                <p:oleObj name="Equation" r:id="rId73" imgW="825142" imgH="215806" progId="Equation.DSMT4">
                  <p:embed/>
                  <p:pic>
                    <p:nvPicPr>
                      <p:cNvPr id="2085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7038" y="5260430"/>
                        <a:ext cx="1390650" cy="404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280693" y="6642745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75"/>
              </a:rPr>
              <a:t>www.BCMath.ca</a:t>
            </a:r>
            <a:r>
              <a:rPr lang="en-US" sz="10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790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44625"/>
            <a:ext cx="9257456" cy="725487"/>
          </a:xfrm>
        </p:spPr>
        <p:txBody>
          <a:bodyPr/>
          <a:lstStyle/>
          <a:p>
            <a:pPr>
              <a:defRPr/>
            </a:pPr>
            <a:r>
              <a:rPr lang="en-CA" dirty="0"/>
              <a:t>Practice: Simplify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1791143"/>
              </p:ext>
            </p:extLst>
          </p:nvPr>
        </p:nvGraphicFramePr>
        <p:xfrm>
          <a:off x="429409" y="813917"/>
          <a:ext cx="18383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254" imgH="431613" progId="Equation.DSMT4">
                  <p:embed/>
                </p:oleObj>
              </mc:Choice>
              <mc:Fallback>
                <p:oleObj name="Equation" r:id="rId4" imgW="1028254" imgH="431613" progId="Equation.DSMT4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09" y="813917"/>
                        <a:ext cx="1838325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505602"/>
              </p:ext>
            </p:extLst>
          </p:nvPr>
        </p:nvGraphicFramePr>
        <p:xfrm>
          <a:off x="3878481" y="874669"/>
          <a:ext cx="26543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900" imgH="431800" progId="Equation.DSMT4">
                  <p:embed/>
                </p:oleObj>
              </mc:Choice>
              <mc:Fallback>
                <p:oleObj name="Equation" r:id="rId6" imgW="1485900" imgH="431800" progId="Equation.DSMT4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481" y="874669"/>
                        <a:ext cx="26543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826609"/>
              </p:ext>
            </p:extLst>
          </p:nvPr>
        </p:nvGraphicFramePr>
        <p:xfrm>
          <a:off x="99208" y="2426344"/>
          <a:ext cx="180340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04900" imgH="482600" progId="Equation.DSMT4">
                  <p:embed/>
                </p:oleObj>
              </mc:Choice>
              <mc:Fallback>
                <p:oleObj name="Equation" r:id="rId8" imgW="1104900" imgH="482600" progId="Equation.DSMT4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08" y="2426344"/>
                        <a:ext cx="1803400" cy="88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762284"/>
              </p:ext>
            </p:extLst>
          </p:nvPr>
        </p:nvGraphicFramePr>
        <p:xfrm>
          <a:off x="1956584" y="2426344"/>
          <a:ext cx="849313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474" imgH="482391" progId="Equation.DSMT4">
                  <p:embed/>
                </p:oleObj>
              </mc:Choice>
              <mc:Fallback>
                <p:oleObj name="Equation" r:id="rId10" imgW="520474" imgH="482391" progId="Equation.DSMT4">
                  <p:embed/>
                  <p:pic>
                    <p:nvPicPr>
                      <p:cNvPr id="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584" y="2426344"/>
                        <a:ext cx="849313" cy="88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20150"/>
              </p:ext>
            </p:extLst>
          </p:nvPr>
        </p:nvGraphicFramePr>
        <p:xfrm>
          <a:off x="2248684" y="2497781"/>
          <a:ext cx="2079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102" imgH="177492" progId="Equation.DSMT4">
                  <p:embed/>
                </p:oleObj>
              </mc:Choice>
              <mc:Fallback>
                <p:oleObj name="Equation" r:id="rId12" imgW="114102" imgH="177492" progId="Equation.DSMT4">
                  <p:embed/>
                  <p:pic>
                    <p:nvPicPr>
                      <p:cNvPr id="41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8684" y="2497781"/>
                        <a:ext cx="20796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18365"/>
              </p:ext>
            </p:extLst>
          </p:nvPr>
        </p:nvGraphicFramePr>
        <p:xfrm>
          <a:off x="527833" y="2497781"/>
          <a:ext cx="7620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8918" imgH="177723" progId="Equation.DSMT4">
                  <p:embed/>
                </p:oleObj>
              </mc:Choice>
              <mc:Fallback>
                <p:oleObj name="Equation" r:id="rId14" imgW="418918" imgH="177723" progId="Equation.DSMT4">
                  <p:embed/>
                  <p:pic>
                    <p:nvPicPr>
                      <p:cNvPr id="41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33" y="2497781"/>
                        <a:ext cx="7620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183993"/>
              </p:ext>
            </p:extLst>
          </p:nvPr>
        </p:nvGraphicFramePr>
        <p:xfrm>
          <a:off x="99208" y="3497907"/>
          <a:ext cx="18034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04900" imgH="482600" progId="Equation.DSMT4">
                  <p:embed/>
                </p:oleObj>
              </mc:Choice>
              <mc:Fallback>
                <p:oleObj name="Equation" r:id="rId16" imgW="1104900" imgH="482600" progId="Equation.DSMT4">
                  <p:embed/>
                  <p:pic>
                    <p:nvPicPr>
                      <p:cNvPr id="41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08" y="3497907"/>
                        <a:ext cx="1803400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803325"/>
              </p:ext>
            </p:extLst>
          </p:nvPr>
        </p:nvGraphicFramePr>
        <p:xfrm>
          <a:off x="1931184" y="3497907"/>
          <a:ext cx="15970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77476" imgH="482391" progId="Equation.DSMT4">
                  <p:embed/>
                </p:oleObj>
              </mc:Choice>
              <mc:Fallback>
                <p:oleObj name="Equation" r:id="rId18" imgW="977476" imgH="482391" progId="Equation.DSMT4">
                  <p:embed/>
                  <p:pic>
                    <p:nvPicPr>
                      <p:cNvPr id="41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184" y="3497907"/>
                        <a:ext cx="1597025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253905"/>
              </p:ext>
            </p:extLst>
          </p:nvPr>
        </p:nvGraphicFramePr>
        <p:xfrm>
          <a:off x="527833" y="3593156"/>
          <a:ext cx="7620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18918" imgH="177723" progId="Equation.DSMT4">
                  <p:embed/>
                </p:oleObj>
              </mc:Choice>
              <mc:Fallback>
                <p:oleObj name="Equation" r:id="rId20" imgW="418918" imgH="177723" progId="Equation.DSMT4">
                  <p:embed/>
                  <p:pic>
                    <p:nvPicPr>
                      <p:cNvPr id="41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833" y="3593156"/>
                        <a:ext cx="7620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9143833"/>
              </p:ext>
            </p:extLst>
          </p:nvPr>
        </p:nvGraphicFramePr>
        <p:xfrm>
          <a:off x="2170897" y="3521719"/>
          <a:ext cx="1063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83947" imgH="253890" progId="Equation.DSMT4">
                  <p:embed/>
                </p:oleObj>
              </mc:Choice>
              <mc:Fallback>
                <p:oleObj name="Equation" r:id="rId22" imgW="583947" imgH="253890" progId="Equation.DSMT4">
                  <p:embed/>
                  <p:pic>
                    <p:nvPicPr>
                      <p:cNvPr id="41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897" y="3521719"/>
                        <a:ext cx="1063625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450054"/>
              </p:ext>
            </p:extLst>
          </p:nvPr>
        </p:nvGraphicFramePr>
        <p:xfrm>
          <a:off x="684996" y="4545657"/>
          <a:ext cx="198596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77476" imgH="482391" progId="Equation.DSMT4">
                  <p:embed/>
                </p:oleObj>
              </mc:Choice>
              <mc:Fallback>
                <p:oleObj name="Equation" r:id="rId24" imgW="977476" imgH="482391" progId="Equation.DSMT4">
                  <p:embed/>
                  <p:pic>
                    <p:nvPicPr>
                      <p:cNvPr id="41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996" y="4545657"/>
                        <a:ext cx="1985962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237941"/>
              </p:ext>
            </p:extLst>
          </p:nvPr>
        </p:nvGraphicFramePr>
        <p:xfrm>
          <a:off x="750083" y="4640906"/>
          <a:ext cx="9921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45626" imgH="177646" progId="Equation.DSMT4">
                  <p:embed/>
                </p:oleObj>
              </mc:Choice>
              <mc:Fallback>
                <p:oleObj name="Equation" r:id="rId26" imgW="545626" imgH="177646" progId="Equation.DSMT4">
                  <p:embed/>
                  <p:pic>
                    <p:nvPicPr>
                      <p:cNvPr id="41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083" y="4640906"/>
                        <a:ext cx="992188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290214"/>
              </p:ext>
            </p:extLst>
          </p:nvPr>
        </p:nvGraphicFramePr>
        <p:xfrm>
          <a:off x="1742271" y="4640906"/>
          <a:ext cx="9461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20248" imgH="177646" progId="Equation.DSMT4">
                  <p:embed/>
                </p:oleObj>
              </mc:Choice>
              <mc:Fallback>
                <p:oleObj name="Equation" r:id="rId28" imgW="520248" imgH="177646" progId="Equation.DSMT4">
                  <p:embed/>
                  <p:pic>
                    <p:nvPicPr>
                      <p:cNvPr id="41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2271" y="4640906"/>
                        <a:ext cx="9461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347183"/>
              </p:ext>
            </p:extLst>
          </p:nvPr>
        </p:nvGraphicFramePr>
        <p:xfrm>
          <a:off x="742146" y="5688657"/>
          <a:ext cx="17145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77476" imgH="482391" progId="Equation.DSMT4">
                  <p:embed/>
                </p:oleObj>
              </mc:Choice>
              <mc:Fallback>
                <p:oleObj name="Equation" r:id="rId30" imgW="977476" imgH="482391" progId="Equation.DSMT4">
                  <p:embed/>
                  <p:pic>
                    <p:nvPicPr>
                      <p:cNvPr id="41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146" y="5688657"/>
                        <a:ext cx="1714500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993705"/>
              </p:ext>
            </p:extLst>
          </p:nvPr>
        </p:nvGraphicFramePr>
        <p:xfrm>
          <a:off x="1027896" y="5745806"/>
          <a:ext cx="10604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583693" imgH="177646" progId="Equation.DSMT4">
                  <p:embed/>
                </p:oleObj>
              </mc:Choice>
              <mc:Fallback>
                <p:oleObj name="Equation" r:id="rId32" imgW="583693" imgH="177646" progId="Equation.DSMT4">
                  <p:embed/>
                  <p:pic>
                    <p:nvPicPr>
                      <p:cNvPr id="41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896" y="5745806"/>
                        <a:ext cx="10604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41305"/>
              </p:ext>
            </p:extLst>
          </p:nvPr>
        </p:nvGraphicFramePr>
        <p:xfrm>
          <a:off x="4007768" y="2381099"/>
          <a:ext cx="17827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091726" imgH="482391" progId="Equation.DSMT4">
                  <p:embed/>
                </p:oleObj>
              </mc:Choice>
              <mc:Fallback>
                <p:oleObj name="Equation" r:id="rId34" imgW="1091726" imgH="482391" progId="Equation.DSMT4">
                  <p:embed/>
                  <p:pic>
                    <p:nvPicPr>
                      <p:cNvPr id="41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768" y="2381099"/>
                        <a:ext cx="1782763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676776"/>
              </p:ext>
            </p:extLst>
          </p:nvPr>
        </p:nvGraphicFramePr>
        <p:xfrm>
          <a:off x="5861968" y="2381099"/>
          <a:ext cx="1554163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952087" imgH="482391" progId="Equation.DSMT4">
                  <p:embed/>
                </p:oleObj>
              </mc:Choice>
              <mc:Fallback>
                <p:oleObj name="Equation" r:id="rId36" imgW="952087" imgH="482391" progId="Equation.DSMT4">
                  <p:embed/>
                  <p:pic>
                    <p:nvPicPr>
                      <p:cNvPr id="411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1968" y="2381099"/>
                        <a:ext cx="1554163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417845"/>
              </p:ext>
            </p:extLst>
          </p:nvPr>
        </p:nvGraphicFramePr>
        <p:xfrm>
          <a:off x="4634831" y="2476348"/>
          <a:ext cx="36988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02936" imgH="177569" progId="Equation.DSMT4">
                  <p:embed/>
                </p:oleObj>
              </mc:Choice>
              <mc:Fallback>
                <p:oleObj name="Equation" r:id="rId38" imgW="202936" imgH="177569" progId="Equation.DSMT4">
                  <p:embed/>
                  <p:pic>
                    <p:nvPicPr>
                      <p:cNvPr id="411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4831" y="2476348"/>
                        <a:ext cx="369887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311589"/>
              </p:ext>
            </p:extLst>
          </p:nvPr>
        </p:nvGraphicFramePr>
        <p:xfrm>
          <a:off x="6362030" y="2476348"/>
          <a:ext cx="60166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329914" imgH="177646" progId="Equation.DSMT4">
                  <p:embed/>
                </p:oleObj>
              </mc:Choice>
              <mc:Fallback>
                <p:oleObj name="Equation" r:id="rId40" imgW="329914" imgH="177646" progId="Equation.DSMT4">
                  <p:embed/>
                  <p:pic>
                    <p:nvPicPr>
                      <p:cNvPr id="411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2030" y="2476348"/>
                        <a:ext cx="601662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971334"/>
              </p:ext>
            </p:extLst>
          </p:nvPr>
        </p:nvGraphicFramePr>
        <p:xfrm>
          <a:off x="4004592" y="3476474"/>
          <a:ext cx="20764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536700" imgH="482600" progId="Equation.DSMT4">
                  <p:embed/>
                </p:oleObj>
              </mc:Choice>
              <mc:Fallback>
                <p:oleObj name="Equation" r:id="rId42" imgW="1536700" imgH="482600" progId="Equation.DSMT4">
                  <p:embed/>
                  <p:pic>
                    <p:nvPicPr>
                      <p:cNvPr id="411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4592" y="3476474"/>
                        <a:ext cx="2076450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702048"/>
              </p:ext>
            </p:extLst>
          </p:nvPr>
        </p:nvGraphicFramePr>
        <p:xfrm>
          <a:off x="6242967" y="3476474"/>
          <a:ext cx="19050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409088" imgH="482391" progId="Equation.DSMT4">
                  <p:embed/>
                </p:oleObj>
              </mc:Choice>
              <mc:Fallback>
                <p:oleObj name="Equation" r:id="rId44" imgW="1409088" imgH="482391" progId="Equation.DSMT4">
                  <p:embed/>
                  <p:pic>
                    <p:nvPicPr>
                      <p:cNvPr id="41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967" y="3476474"/>
                        <a:ext cx="1905000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889803"/>
              </p:ext>
            </p:extLst>
          </p:nvPr>
        </p:nvGraphicFramePr>
        <p:xfrm>
          <a:off x="4361781" y="3476473"/>
          <a:ext cx="12033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660113" imgH="253890" progId="Equation.DSMT4">
                  <p:embed/>
                </p:oleObj>
              </mc:Choice>
              <mc:Fallback>
                <p:oleObj name="Equation" r:id="rId46" imgW="660113" imgH="253890" progId="Equation.DSMT4">
                  <p:embed/>
                  <p:pic>
                    <p:nvPicPr>
                      <p:cNvPr id="411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1781" y="3476473"/>
                        <a:ext cx="1203325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0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107430"/>
              </p:ext>
            </p:extLst>
          </p:nvPr>
        </p:nvGraphicFramePr>
        <p:xfrm>
          <a:off x="6338218" y="3476473"/>
          <a:ext cx="16668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914400" imgH="254000" progId="Equation.DSMT4">
                  <p:embed/>
                </p:oleObj>
              </mc:Choice>
              <mc:Fallback>
                <p:oleObj name="Equation" r:id="rId48" imgW="914400" imgH="254000" progId="Equation.DSMT4">
                  <p:embed/>
                  <p:pic>
                    <p:nvPicPr>
                      <p:cNvPr id="412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8218" y="3476473"/>
                        <a:ext cx="1666875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750748"/>
              </p:ext>
            </p:extLst>
          </p:nvPr>
        </p:nvGraphicFramePr>
        <p:xfrm>
          <a:off x="4076030" y="4476599"/>
          <a:ext cx="207645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1536700" imgH="482600" progId="Equation.DSMT4">
                  <p:embed/>
                </p:oleObj>
              </mc:Choice>
              <mc:Fallback>
                <p:oleObj name="Equation" r:id="rId50" imgW="1536700" imgH="482600" progId="Equation.DSMT4">
                  <p:embed/>
                  <p:pic>
                    <p:nvPicPr>
                      <p:cNvPr id="4121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030" y="4476599"/>
                        <a:ext cx="2076450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363532"/>
              </p:ext>
            </p:extLst>
          </p:nvPr>
        </p:nvGraphicFramePr>
        <p:xfrm>
          <a:off x="6314405" y="4476599"/>
          <a:ext cx="1905000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1409088" imgH="482391" progId="Equation.DSMT4">
                  <p:embed/>
                </p:oleObj>
              </mc:Choice>
              <mc:Fallback>
                <p:oleObj name="Equation" r:id="rId52" imgW="1409088" imgH="482391" progId="Equation.DSMT4">
                  <p:embed/>
                  <p:pic>
                    <p:nvPicPr>
                      <p:cNvPr id="4122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4405" y="4476599"/>
                        <a:ext cx="1905000" cy="881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248581"/>
              </p:ext>
            </p:extLst>
          </p:nvPr>
        </p:nvGraphicFramePr>
        <p:xfrm>
          <a:off x="4490367" y="4476598"/>
          <a:ext cx="10874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596641" imgH="215806" progId="Equation.DSMT4">
                  <p:embed/>
                </p:oleObj>
              </mc:Choice>
              <mc:Fallback>
                <p:oleObj name="Equation" r:id="rId54" imgW="596641" imgH="215806" progId="Equation.DSMT4">
                  <p:embed/>
                  <p:pic>
                    <p:nvPicPr>
                      <p:cNvPr id="412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0367" y="4476598"/>
                        <a:ext cx="108743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671007"/>
              </p:ext>
            </p:extLst>
          </p:nvPr>
        </p:nvGraphicFramePr>
        <p:xfrm>
          <a:off x="6566817" y="4511523"/>
          <a:ext cx="13668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748975" imgH="215806" progId="Equation.DSMT4">
                  <p:embed/>
                </p:oleObj>
              </mc:Choice>
              <mc:Fallback>
                <p:oleObj name="Equation" r:id="rId56" imgW="748975" imgH="215806" progId="Equation.DSMT4">
                  <p:embed/>
                  <p:pic>
                    <p:nvPicPr>
                      <p:cNvPr id="4124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6817" y="4511523"/>
                        <a:ext cx="136683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5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268913"/>
              </p:ext>
            </p:extLst>
          </p:nvPr>
        </p:nvGraphicFramePr>
        <p:xfrm>
          <a:off x="5171405" y="5595786"/>
          <a:ext cx="1905000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1409088" imgH="482391" progId="Equation.DSMT4">
                  <p:embed/>
                </p:oleObj>
              </mc:Choice>
              <mc:Fallback>
                <p:oleObj name="Equation" r:id="rId58" imgW="1409088" imgH="482391" progId="Equation.DSMT4">
                  <p:embed/>
                  <p:pic>
                    <p:nvPicPr>
                      <p:cNvPr id="4125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1405" y="5595786"/>
                        <a:ext cx="1905000" cy="88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8250127"/>
              </p:ext>
            </p:extLst>
          </p:nvPr>
        </p:nvGraphicFramePr>
        <p:xfrm>
          <a:off x="5303168" y="5619598"/>
          <a:ext cx="4873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266353" imgH="215619" progId="Equation.DSMT4">
                  <p:embed/>
                </p:oleObj>
              </mc:Choice>
              <mc:Fallback>
                <p:oleObj name="Equation" r:id="rId60" imgW="266353" imgH="215619" progId="Equation.DSMT4">
                  <p:embed/>
                  <p:pic>
                    <p:nvPicPr>
                      <p:cNvPr id="4126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168" y="5619598"/>
                        <a:ext cx="487363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7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803839"/>
              </p:ext>
            </p:extLst>
          </p:nvPr>
        </p:nvGraphicFramePr>
        <p:xfrm>
          <a:off x="5719093" y="5691036"/>
          <a:ext cx="55721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2" imgW="304404" imgH="177569" progId="Equation.DSMT4">
                  <p:embed/>
                </p:oleObj>
              </mc:Choice>
              <mc:Fallback>
                <p:oleObj name="Equation" r:id="rId62" imgW="304404" imgH="177569" progId="Equation.DSMT4">
                  <p:embed/>
                  <p:pic>
                    <p:nvPicPr>
                      <p:cNvPr id="4127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9093" y="5691036"/>
                        <a:ext cx="55721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8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990032"/>
              </p:ext>
            </p:extLst>
          </p:nvPr>
        </p:nvGraphicFramePr>
        <p:xfrm>
          <a:off x="6290592" y="5691036"/>
          <a:ext cx="39528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4" imgW="215619" imgH="177569" progId="Equation.DSMT4">
                  <p:embed/>
                </p:oleObj>
              </mc:Choice>
              <mc:Fallback>
                <p:oleObj name="Equation" r:id="rId64" imgW="215619" imgH="177569" progId="Equation.DSMT4">
                  <p:embed/>
                  <p:pic>
                    <p:nvPicPr>
                      <p:cNvPr id="4128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592" y="5691036"/>
                        <a:ext cx="395288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66"/>
              </a:rPr>
              <a:t>www.BCMath.ca</a:t>
            </a:r>
            <a:r>
              <a:rPr lang="en-US" sz="1000"/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E3773A-078A-4C63-8181-B18C24F54A94}"/>
              </a:ext>
            </a:extLst>
          </p:cNvPr>
          <p:cNvSpPr txBox="1"/>
          <p:nvPr/>
        </p:nvSpPr>
        <p:spPr>
          <a:xfrm>
            <a:off x="216828" y="1663212"/>
            <a:ext cx="8481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200" dirty="0">
                <a:solidFill>
                  <a:srgbClr val="FF0000"/>
                </a:solidFill>
              </a:rPr>
              <a:t>Note: Make sure to factor the denominator first to find the LCD</a:t>
            </a:r>
          </a:p>
        </p:txBody>
      </p:sp>
      <p:graphicFrame>
        <p:nvGraphicFramePr>
          <p:cNvPr id="36" name="Object 2">
            <a:extLst>
              <a:ext uri="{FF2B5EF4-FFF2-40B4-BE49-F238E27FC236}">
                <a16:creationId xmlns:a16="http://schemas.microsoft.com/office/drawing/2014/main" id="{C969F1FB-D03B-4372-80D8-C4CABBD3B8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407062"/>
              </p:ext>
            </p:extLst>
          </p:nvPr>
        </p:nvGraphicFramePr>
        <p:xfrm>
          <a:off x="8616280" y="882527"/>
          <a:ext cx="30003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1917700" imgH="431800" progId="Equation.DSMT4">
                  <p:embed/>
                </p:oleObj>
              </mc:Choice>
              <mc:Fallback>
                <p:oleObj name="Equation" r:id="rId67" imgW="1917700" imgH="431800" progId="Equation.DSMT4">
                  <p:embed/>
                  <p:pic>
                    <p:nvPicPr>
                      <p:cNvPr id="36" name="Object 2">
                        <a:extLst>
                          <a:ext uri="{FF2B5EF4-FFF2-40B4-BE49-F238E27FC236}">
                            <a16:creationId xmlns:a16="http://schemas.microsoft.com/office/drawing/2014/main" id="{C969F1FB-D03B-4372-80D8-C4CABBD3B8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6280" y="882527"/>
                        <a:ext cx="300037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650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44625"/>
            <a:ext cx="8568952" cy="725487"/>
          </a:xfrm>
        </p:spPr>
        <p:txBody>
          <a:bodyPr/>
          <a:lstStyle/>
          <a:p>
            <a:pPr>
              <a:defRPr/>
            </a:pPr>
            <a:r>
              <a:rPr lang="en-CA" dirty="0"/>
              <a:t>Practice: Simplify &amp; state the NPV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526790"/>
              </p:ext>
            </p:extLst>
          </p:nvPr>
        </p:nvGraphicFramePr>
        <p:xfrm>
          <a:off x="868118" y="954808"/>
          <a:ext cx="300037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7700" imgH="431800" progId="Equation.DSMT4">
                  <p:embed/>
                </p:oleObj>
              </mc:Choice>
              <mc:Fallback>
                <p:oleObj name="Equation" r:id="rId4" imgW="1917700" imgH="431800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118" y="954808"/>
                        <a:ext cx="3000375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034281"/>
              </p:ext>
            </p:extLst>
          </p:nvPr>
        </p:nvGraphicFramePr>
        <p:xfrm>
          <a:off x="653805" y="1916832"/>
          <a:ext cx="18081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482600" progId="Equation.DSMT4">
                  <p:embed/>
                </p:oleObj>
              </mc:Choice>
              <mc:Fallback>
                <p:oleObj name="Equation" r:id="rId6" imgW="1155700" imgH="482600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05" y="1916832"/>
                        <a:ext cx="1808163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788262"/>
              </p:ext>
            </p:extLst>
          </p:nvPr>
        </p:nvGraphicFramePr>
        <p:xfrm>
          <a:off x="2647705" y="1916832"/>
          <a:ext cx="164941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100" imgH="482600" progId="Equation.DSMT4">
                  <p:embed/>
                </p:oleObj>
              </mc:Choice>
              <mc:Fallback>
                <p:oleObj name="Equation" r:id="rId8" imgW="1054100" imgH="482600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705" y="1916832"/>
                        <a:ext cx="1649413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669599"/>
              </p:ext>
            </p:extLst>
          </p:nvPr>
        </p:nvGraphicFramePr>
        <p:xfrm>
          <a:off x="1296742" y="1950169"/>
          <a:ext cx="3937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19" imgH="177569" progId="Equation.DSMT4">
                  <p:embed/>
                </p:oleObj>
              </mc:Choice>
              <mc:Fallback>
                <p:oleObj name="Equation" r:id="rId10" imgW="215619" imgH="177569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742" y="1950169"/>
                        <a:ext cx="3937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226025"/>
              </p:ext>
            </p:extLst>
          </p:nvPr>
        </p:nvGraphicFramePr>
        <p:xfrm>
          <a:off x="2946155" y="1845394"/>
          <a:ext cx="106521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47" imgH="253890" progId="Equation.DSMT4">
                  <p:embed/>
                </p:oleObj>
              </mc:Choice>
              <mc:Fallback>
                <p:oleObj name="Equation" r:id="rId12" imgW="583947" imgH="253890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155" y="1845394"/>
                        <a:ext cx="1065213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 rot="10800000" flipV="1">
            <a:off x="3154117" y="1845394"/>
            <a:ext cx="857250" cy="35718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0800000" flipV="1">
            <a:off x="3511304" y="2274019"/>
            <a:ext cx="857250" cy="357188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419106"/>
              </p:ext>
            </p:extLst>
          </p:nvPr>
        </p:nvGraphicFramePr>
        <p:xfrm>
          <a:off x="653805" y="2845519"/>
          <a:ext cx="18081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55700" imgH="482600" progId="Equation.DSMT4">
                  <p:embed/>
                </p:oleObj>
              </mc:Choice>
              <mc:Fallback>
                <p:oleObj name="Equation" r:id="rId14" imgW="1155700" imgH="482600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805" y="2845519"/>
                        <a:ext cx="1808163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008374"/>
              </p:ext>
            </p:extLst>
          </p:nvPr>
        </p:nvGraphicFramePr>
        <p:xfrm>
          <a:off x="1296742" y="2878857"/>
          <a:ext cx="3937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5619" imgH="177569" progId="Equation.DSMT4">
                  <p:embed/>
                </p:oleObj>
              </mc:Choice>
              <mc:Fallback>
                <p:oleObj name="Equation" r:id="rId16" imgW="215619" imgH="177569" progId="Equation.DSMT4">
                  <p:embed/>
                  <p:pic>
                    <p:nvPicPr>
                      <p:cNvPr id="51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742" y="2878857"/>
                        <a:ext cx="3937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371467"/>
              </p:ext>
            </p:extLst>
          </p:nvPr>
        </p:nvGraphicFramePr>
        <p:xfrm>
          <a:off x="2668342" y="2845519"/>
          <a:ext cx="9144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83947" imgH="482391" progId="Equation.DSMT4">
                  <p:embed/>
                </p:oleObj>
              </mc:Choice>
              <mc:Fallback>
                <p:oleObj name="Equation" r:id="rId18" imgW="583947" imgH="482391" progId="Equation.DSMT4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8342" y="2845519"/>
                        <a:ext cx="91440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20188"/>
              </p:ext>
            </p:extLst>
          </p:nvPr>
        </p:nvGraphicFramePr>
        <p:xfrm>
          <a:off x="2995368" y="2901083"/>
          <a:ext cx="230187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80" imgH="164814" progId="Equation.DSMT4">
                  <p:embed/>
                </p:oleObj>
              </mc:Choice>
              <mc:Fallback>
                <p:oleObj name="Equation" r:id="rId20" imgW="126780" imgH="164814" progId="Equation.DSMT4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368" y="2901083"/>
                        <a:ext cx="230187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283858"/>
              </p:ext>
            </p:extLst>
          </p:nvPr>
        </p:nvGraphicFramePr>
        <p:xfrm>
          <a:off x="3439867" y="2845519"/>
          <a:ext cx="7937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07780" imgH="482391" progId="Equation.DSMT4">
                  <p:embed/>
                </p:oleObj>
              </mc:Choice>
              <mc:Fallback>
                <p:oleObj name="Equation" r:id="rId22" imgW="507780" imgH="482391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867" y="2845519"/>
                        <a:ext cx="7937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304534"/>
              </p:ext>
            </p:extLst>
          </p:nvPr>
        </p:nvGraphicFramePr>
        <p:xfrm>
          <a:off x="3439867" y="2875682"/>
          <a:ext cx="75406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82391" imgH="253890" progId="Equation.DSMT4">
                  <p:embed/>
                </p:oleObj>
              </mc:Choice>
              <mc:Fallback>
                <p:oleObj name="Equation" r:id="rId24" imgW="482391" imgH="253890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867" y="2875682"/>
                        <a:ext cx="754062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552493"/>
              </p:ext>
            </p:extLst>
          </p:nvPr>
        </p:nvGraphicFramePr>
        <p:xfrm>
          <a:off x="1666630" y="3774207"/>
          <a:ext cx="16303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40948" imgH="482391" progId="Equation.DSMT4">
                  <p:embed/>
                </p:oleObj>
              </mc:Choice>
              <mc:Fallback>
                <p:oleObj name="Equation" r:id="rId26" imgW="1040948" imgH="482391" progId="Equation.DSMT4">
                  <p:embed/>
                  <p:pic>
                    <p:nvPicPr>
                      <p:cNvPr id="5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630" y="3774207"/>
                        <a:ext cx="1630363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40386"/>
              </p:ext>
            </p:extLst>
          </p:nvPr>
        </p:nvGraphicFramePr>
        <p:xfrm>
          <a:off x="1653930" y="4774332"/>
          <a:ext cx="16303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40948" imgH="482391" progId="Equation.DSMT4">
                  <p:embed/>
                </p:oleObj>
              </mc:Choice>
              <mc:Fallback>
                <p:oleObj name="Equation" r:id="rId28" imgW="1040948" imgH="482391" progId="Equation.DSMT4">
                  <p:embed/>
                  <p:pic>
                    <p:nvPicPr>
                      <p:cNvPr id="51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930" y="4774332"/>
                        <a:ext cx="1630363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654179" y="5136283"/>
            <a:ext cx="757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r>
              <a:rPr lang="en-CA"/>
              <a:t>NPV:</a:t>
            </a:r>
          </a:p>
        </p:txBody>
      </p:sp>
      <p:graphicFrame>
        <p:nvGraphicFramePr>
          <p:cNvPr id="513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929974"/>
              </p:ext>
            </p:extLst>
          </p:nvPr>
        </p:nvGraphicFramePr>
        <p:xfrm>
          <a:off x="4522542" y="5207720"/>
          <a:ext cx="417512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66469" imgH="152268" progId="Equation.DSMT4">
                  <p:embed/>
                </p:oleObj>
              </mc:Choice>
              <mc:Fallback>
                <p:oleObj name="Equation" r:id="rId30" imgW="266469" imgH="152268" progId="Equation.DSMT4">
                  <p:embed/>
                  <p:pic>
                    <p:nvPicPr>
                      <p:cNvPr id="513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2542" y="5207720"/>
                        <a:ext cx="417512" cy="239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983592"/>
              </p:ext>
            </p:extLst>
          </p:nvPr>
        </p:nvGraphicFramePr>
        <p:xfrm>
          <a:off x="5011493" y="4988644"/>
          <a:ext cx="33813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215806" imgH="431613" progId="Equation.DSMT4">
                  <p:embed/>
                </p:oleObj>
              </mc:Choice>
              <mc:Fallback>
                <p:oleObj name="Equation" r:id="rId32" imgW="215806" imgH="431613" progId="Equation.DSMT4">
                  <p:embed/>
                  <p:pic>
                    <p:nvPicPr>
                      <p:cNvPr id="513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493" y="4988644"/>
                        <a:ext cx="338137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386241"/>
              </p:ext>
            </p:extLst>
          </p:nvPr>
        </p:nvGraphicFramePr>
        <p:xfrm>
          <a:off x="5416305" y="5172794"/>
          <a:ext cx="2381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52268" imgH="203024" progId="Equation.DSMT4">
                  <p:embed/>
                </p:oleObj>
              </mc:Choice>
              <mc:Fallback>
                <p:oleObj name="Equation" r:id="rId34" imgW="152268" imgH="203024" progId="Equation.DSMT4">
                  <p:embed/>
                  <p:pic>
                    <p:nvPicPr>
                      <p:cNvPr id="513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305" y="5172794"/>
                        <a:ext cx="238125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957605"/>
              </p:ext>
            </p:extLst>
          </p:nvPr>
        </p:nvGraphicFramePr>
        <p:xfrm>
          <a:off x="5752855" y="5174383"/>
          <a:ext cx="25876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64957" imgH="203024" progId="Equation.DSMT4">
                  <p:embed/>
                </p:oleObj>
              </mc:Choice>
              <mc:Fallback>
                <p:oleObj name="Equation" r:id="rId36" imgW="164957" imgH="203024" progId="Equation.DSMT4">
                  <p:embed/>
                  <p:pic>
                    <p:nvPicPr>
                      <p:cNvPr id="513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2855" y="5174383"/>
                        <a:ext cx="258763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38"/>
              </a:rPr>
              <a:t>www.BCMath.ca</a:t>
            </a:r>
            <a:r>
              <a:rPr lang="en-US" sz="10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46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81FF9-4F0E-4503-B36D-CCFE1CDAF30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03512" y="44624"/>
            <a:ext cx="864096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200" dirty="0"/>
              <a:t>The work below is shown by a student to reduce a rational equation.  Where did the student make a mistake?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0C07A38-B4E8-4B9C-973C-8DC211B8E1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117046"/>
              </p:ext>
            </p:extLst>
          </p:nvPr>
        </p:nvGraphicFramePr>
        <p:xfrm>
          <a:off x="6842576" y="1283223"/>
          <a:ext cx="2217738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680" imgH="634680" progId="Equation.DSMT4">
                  <p:embed/>
                </p:oleObj>
              </mc:Choice>
              <mc:Fallback>
                <p:oleObj name="Equation" r:id="rId4" imgW="850680" imgH="6346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0C07A38-B4E8-4B9C-973C-8DC211B8E1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42576" y="1283223"/>
                        <a:ext cx="2217738" cy="1652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3F8BC5B-20BE-4073-9646-599F67F5E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274068"/>
              </p:ext>
            </p:extLst>
          </p:nvPr>
        </p:nvGraphicFramePr>
        <p:xfrm>
          <a:off x="6727826" y="3044826"/>
          <a:ext cx="2449513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419040" progId="Equation.DSMT4">
                  <p:embed/>
                </p:oleObj>
              </mc:Choice>
              <mc:Fallback>
                <p:oleObj name="Equation" r:id="rId6" imgW="939600" imgH="419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3F8BC5B-20BE-4073-9646-599F67F5E3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27826" y="3044826"/>
                        <a:ext cx="2449513" cy="1090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E1D444-8976-4C54-91A6-CFE50B41B1F5}"/>
              </a:ext>
            </a:extLst>
          </p:cNvPr>
          <p:cNvCxnSpPr>
            <a:cxnSpLocks/>
          </p:cNvCxnSpPr>
          <p:nvPr/>
        </p:nvCxnSpPr>
        <p:spPr>
          <a:xfrm flipV="1">
            <a:off x="7752184" y="4437113"/>
            <a:ext cx="288032" cy="2160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33E6701-44CB-4E49-B176-7FC5838ABBBB}"/>
              </a:ext>
            </a:extLst>
          </p:cNvPr>
          <p:cNvCxnSpPr>
            <a:cxnSpLocks/>
          </p:cNvCxnSpPr>
          <p:nvPr/>
        </p:nvCxnSpPr>
        <p:spPr>
          <a:xfrm flipV="1">
            <a:off x="7920470" y="5013176"/>
            <a:ext cx="335771" cy="166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8A8FADA-F695-4DCB-945A-C676168C58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609645"/>
              </p:ext>
            </p:extLst>
          </p:nvPr>
        </p:nvGraphicFramePr>
        <p:xfrm>
          <a:off x="6742114" y="4219575"/>
          <a:ext cx="24161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000" imgH="419040" progId="Equation.DSMT4">
                  <p:embed/>
                </p:oleObj>
              </mc:Choice>
              <mc:Fallback>
                <p:oleObj name="Equation" r:id="rId8" imgW="927000" imgH="419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8A8FADA-F695-4DCB-945A-C676168C58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2114" y="4219575"/>
                        <a:ext cx="2416175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5259327-49E4-4813-A040-CF1C0B52F4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925588"/>
              </p:ext>
            </p:extLst>
          </p:nvPr>
        </p:nvGraphicFramePr>
        <p:xfrm>
          <a:off x="6744073" y="5529263"/>
          <a:ext cx="22510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63280" imgH="419040" progId="Equation.DSMT4">
                  <p:embed/>
                </p:oleObj>
              </mc:Choice>
              <mc:Fallback>
                <p:oleObj name="Equation" r:id="rId10" imgW="863280" imgH="419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5259327-49E4-4813-A040-CF1C0B52F4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44073" y="5529263"/>
                        <a:ext cx="2251075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7D63084-032F-40FE-A4A7-021B5BB7A686}"/>
              </a:ext>
            </a:extLst>
          </p:cNvPr>
          <p:cNvSpPr txBox="1"/>
          <p:nvPr/>
        </p:nvSpPr>
        <p:spPr>
          <a:xfrm>
            <a:off x="1693064" y="932522"/>
            <a:ext cx="47629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CA" sz="2200" dirty="0"/>
              <a:t>Step 2 is incorrect because factoring is not simplifying</a:t>
            </a:r>
          </a:p>
          <a:p>
            <a:pPr marL="342900" indent="-342900">
              <a:buAutoNum type="alphaLcParenR"/>
            </a:pPr>
            <a:endParaRPr lang="en-CA" sz="1200" dirty="0"/>
          </a:p>
          <a:p>
            <a:pPr marL="342900" indent="-342900">
              <a:buFontTx/>
              <a:buAutoNum type="alphaLcParenR"/>
            </a:pPr>
            <a:r>
              <a:rPr lang="en-CA" sz="2200" dirty="0"/>
              <a:t>Step 3 is incorrect because you cannot cancel out the “x’s” with two x’s on top</a:t>
            </a:r>
            <a:endParaRPr lang="en-CA" sz="2400" dirty="0"/>
          </a:p>
          <a:p>
            <a:pPr marL="342900" indent="-342900">
              <a:buAutoNum type="alphaLcParenR"/>
            </a:pPr>
            <a:endParaRPr lang="en-CA" sz="2200" dirty="0"/>
          </a:p>
          <a:p>
            <a:pPr marL="342900" indent="-342900">
              <a:buFontTx/>
              <a:buAutoNum type="alphaLcParenR"/>
            </a:pPr>
            <a:r>
              <a:rPr lang="en-CA" sz="2200" dirty="0"/>
              <a:t>Step 3 is incorrect because the bottom is a binomial</a:t>
            </a:r>
            <a:endParaRPr lang="en-CA" sz="2400" dirty="0"/>
          </a:p>
          <a:p>
            <a:pPr marL="342900" indent="-342900">
              <a:buAutoNum type="alphaLcParenR"/>
            </a:pPr>
            <a:endParaRPr lang="en-CA" sz="2200" dirty="0"/>
          </a:p>
          <a:p>
            <a:pPr marL="342900" indent="-342900">
              <a:buFontTx/>
              <a:buAutoNum type="alphaLcParenR"/>
            </a:pPr>
            <a:r>
              <a:rPr lang="en-CA" sz="2200" dirty="0"/>
              <a:t>Step 4 is incorrect because the expression is not simplified</a:t>
            </a:r>
            <a:endParaRPr lang="en-CA" sz="2400" dirty="0"/>
          </a:p>
          <a:p>
            <a:pPr marL="342900" indent="-342900">
              <a:buAutoNum type="alphaLcParenR"/>
            </a:pPr>
            <a:endParaRPr lang="en-CA" sz="2200" dirty="0"/>
          </a:p>
          <a:p>
            <a:pPr marL="342900" indent="-342900">
              <a:buAutoNum type="alphaLcParenR"/>
            </a:pPr>
            <a:r>
              <a:rPr lang="en-CA" sz="2200" dirty="0"/>
              <a:t>Step 4 is incorrect because the 3’s on top and bottom can be cancelled out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600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81FF9-4F0E-4503-B36D-CCFE1CDAF30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03512" y="44624"/>
            <a:ext cx="8640960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200" dirty="0"/>
              <a:t>The work below is shown by a student to reduce a rational equation.  Where did the student make a mistake?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0C07A38-B4E8-4B9C-973C-8DC211B8E1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237920"/>
              </p:ext>
            </p:extLst>
          </p:nvPr>
        </p:nvGraphicFramePr>
        <p:xfrm>
          <a:off x="6537139" y="811543"/>
          <a:ext cx="3393430" cy="1210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7680" imgH="634680" progId="Equation.DSMT4">
                  <p:embed/>
                </p:oleObj>
              </mc:Choice>
              <mc:Fallback>
                <p:oleObj name="Equation" r:id="rId4" imgW="1777680" imgH="6346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0C07A38-B4E8-4B9C-973C-8DC211B8E1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37139" y="811543"/>
                        <a:ext cx="3393430" cy="1210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3F8BC5B-20BE-4073-9646-599F67F5E3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960503"/>
              </p:ext>
            </p:extLst>
          </p:nvPr>
        </p:nvGraphicFramePr>
        <p:xfrm>
          <a:off x="6537140" y="2075408"/>
          <a:ext cx="3598809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33360" imgH="469800" progId="Equation.DSMT4">
                  <p:embed/>
                </p:oleObj>
              </mc:Choice>
              <mc:Fallback>
                <p:oleObj name="Equation" r:id="rId6" imgW="213336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3F8BC5B-20BE-4073-9646-599F67F5E3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37140" y="2075408"/>
                        <a:ext cx="3598809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8A8FADA-F695-4DCB-945A-C676168C58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841972"/>
              </p:ext>
            </p:extLst>
          </p:nvPr>
        </p:nvGraphicFramePr>
        <p:xfrm>
          <a:off x="6384033" y="3803601"/>
          <a:ext cx="4205659" cy="815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25680" imgH="469800" progId="Equation.DSMT4">
                  <p:embed/>
                </p:oleObj>
              </mc:Choice>
              <mc:Fallback>
                <p:oleObj name="Equation" r:id="rId8" imgW="2425680" imgH="469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8A8FADA-F695-4DCB-945A-C676168C58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84033" y="3803601"/>
                        <a:ext cx="4205659" cy="815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5259327-49E4-4813-A040-CF1C0B52F4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71790"/>
              </p:ext>
            </p:extLst>
          </p:nvPr>
        </p:nvGraphicFramePr>
        <p:xfrm>
          <a:off x="6445089" y="5675381"/>
          <a:ext cx="1677804" cy="793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600" imgH="444240" progId="Equation.DSMT4">
                  <p:embed/>
                </p:oleObj>
              </mc:Choice>
              <mc:Fallback>
                <p:oleObj name="Equation" r:id="rId10" imgW="939600" imgH="4442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5259327-49E4-4813-A040-CF1C0B52F4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45089" y="5675381"/>
                        <a:ext cx="1677804" cy="793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7D63084-032F-40FE-A4A7-021B5BB7A686}"/>
              </a:ext>
            </a:extLst>
          </p:cNvPr>
          <p:cNvSpPr txBox="1"/>
          <p:nvPr/>
        </p:nvSpPr>
        <p:spPr>
          <a:xfrm>
            <a:off x="1693064" y="932523"/>
            <a:ext cx="4762976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CA" sz="2200" dirty="0"/>
              <a:t>Step 2 is incorrect because it’s factored incorrectly</a:t>
            </a:r>
          </a:p>
          <a:p>
            <a:pPr marL="342900" indent="-342900">
              <a:buAutoNum type="alphaLcParenR"/>
            </a:pPr>
            <a:endParaRPr lang="en-CA" sz="1200" dirty="0"/>
          </a:p>
          <a:p>
            <a:pPr marL="342900" indent="-342900">
              <a:buFontTx/>
              <a:buAutoNum type="alphaLcParenR"/>
            </a:pPr>
            <a:r>
              <a:rPr lang="en-CA" sz="2200" dirty="0"/>
              <a:t>Step 2 is wrong because the </a:t>
            </a:r>
            <a:r>
              <a:rPr lang="en-CA" sz="2200" i="1" dirty="0"/>
              <a:t>x</a:t>
            </a:r>
            <a:r>
              <a:rPr lang="en-CA" sz="2200" i="1" baseline="30000" dirty="0"/>
              <a:t>2</a:t>
            </a:r>
            <a:r>
              <a:rPr lang="en-CA" sz="2200" dirty="0"/>
              <a:t> can be cancelled out</a:t>
            </a:r>
            <a:endParaRPr lang="en-CA" sz="2400" dirty="0"/>
          </a:p>
          <a:p>
            <a:pPr marL="342900" indent="-342900">
              <a:buAutoNum type="alphaLcParenR"/>
            </a:pPr>
            <a:endParaRPr lang="en-CA" sz="1300" dirty="0"/>
          </a:p>
          <a:p>
            <a:pPr marL="342900" indent="-342900">
              <a:buFontTx/>
              <a:buAutoNum type="alphaLcParenR"/>
            </a:pPr>
            <a:r>
              <a:rPr lang="en-CA" sz="2200" dirty="0"/>
              <a:t>Step 3 is incorrect because it is factored incorrectly</a:t>
            </a:r>
            <a:endParaRPr lang="en-CA" sz="2400" dirty="0"/>
          </a:p>
          <a:p>
            <a:pPr marL="342900" indent="-342900">
              <a:buAutoNum type="alphaLcParenR"/>
            </a:pPr>
            <a:endParaRPr lang="en-CA" sz="2200" dirty="0"/>
          </a:p>
          <a:p>
            <a:pPr marL="342900" indent="-342900">
              <a:buFontTx/>
              <a:buAutoNum type="alphaLcParenR"/>
            </a:pPr>
            <a:r>
              <a:rPr lang="en-CA" sz="2200" dirty="0"/>
              <a:t>Step 4 is incorrect because the expression is can be not simplified</a:t>
            </a:r>
            <a:endParaRPr lang="en-CA" sz="2400" dirty="0"/>
          </a:p>
          <a:p>
            <a:pPr marL="342900" indent="-342900">
              <a:buAutoNum type="alphaLcParenR"/>
            </a:pPr>
            <a:endParaRPr lang="en-CA" sz="2200" dirty="0"/>
          </a:p>
          <a:p>
            <a:pPr marL="342900" indent="-342900">
              <a:buAutoNum type="alphaLcParenR"/>
            </a:pPr>
            <a:r>
              <a:rPr lang="en-CA" sz="2200" dirty="0"/>
              <a:t>Step 6 is wrong because it should be negative</a:t>
            </a:r>
            <a:br>
              <a:rPr lang="en-CA" sz="2200" dirty="0"/>
            </a:br>
            <a:endParaRPr lang="en-CA" sz="1400" dirty="0"/>
          </a:p>
          <a:p>
            <a:pPr marL="342900" indent="-342900">
              <a:buAutoNum type="alphaLcParenR"/>
            </a:pPr>
            <a:r>
              <a:rPr lang="en-CA" sz="2200" dirty="0"/>
              <a:t>There are no mistakes on any steps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50203CC-57F7-40C7-94E9-4BB693B3EA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717577"/>
              </p:ext>
            </p:extLst>
          </p:nvPr>
        </p:nvGraphicFramePr>
        <p:xfrm>
          <a:off x="6505662" y="2939505"/>
          <a:ext cx="396240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349360" imgH="495000" progId="Equation.DSMT4">
                  <p:embed/>
                </p:oleObj>
              </mc:Choice>
              <mc:Fallback>
                <p:oleObj name="Equation" r:id="rId12" imgW="2349360" imgH="4950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50203CC-57F7-40C7-94E9-4BB693B3EA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05662" y="2939505"/>
                        <a:ext cx="3962400" cy="83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8333E37-DBC3-4F5E-8FD8-E847A01DEE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098014"/>
              </p:ext>
            </p:extLst>
          </p:nvPr>
        </p:nvGraphicFramePr>
        <p:xfrm>
          <a:off x="6445090" y="4739977"/>
          <a:ext cx="4183063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12720" imgH="469800" progId="Equation.DSMT4">
                  <p:embed/>
                </p:oleObj>
              </mc:Choice>
              <mc:Fallback>
                <p:oleObj name="Equation" r:id="rId14" imgW="2412720" imgH="4698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E8333E37-DBC3-4F5E-8FD8-E847A01DEE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445090" y="4739977"/>
                        <a:ext cx="4183063" cy="814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667AB09-2808-4F28-91C2-8F8AB76D75F3}"/>
              </a:ext>
            </a:extLst>
          </p:cNvPr>
          <p:cNvCxnSpPr>
            <a:cxnSpLocks/>
          </p:cNvCxnSpPr>
          <p:nvPr/>
        </p:nvCxnSpPr>
        <p:spPr>
          <a:xfrm flipV="1">
            <a:off x="6931158" y="5232526"/>
            <a:ext cx="747736" cy="2533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3E7440-4F41-4D2A-BC6D-BCEFFDA23AE8}"/>
              </a:ext>
            </a:extLst>
          </p:cNvPr>
          <p:cNvCxnSpPr>
            <a:cxnSpLocks/>
          </p:cNvCxnSpPr>
          <p:nvPr/>
        </p:nvCxnSpPr>
        <p:spPr>
          <a:xfrm flipV="1">
            <a:off x="8881926" y="4847317"/>
            <a:ext cx="747736" cy="2533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8B0076-C8E4-4A2E-89B4-5F83BAA5EBC8}"/>
              </a:ext>
            </a:extLst>
          </p:cNvPr>
          <p:cNvCxnSpPr>
            <a:cxnSpLocks/>
          </p:cNvCxnSpPr>
          <p:nvPr/>
        </p:nvCxnSpPr>
        <p:spPr>
          <a:xfrm flipV="1">
            <a:off x="9058301" y="5218495"/>
            <a:ext cx="747736" cy="25332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0C653FB-66BA-4039-9F3D-3D279FC33512}"/>
              </a:ext>
            </a:extLst>
          </p:cNvPr>
          <p:cNvCxnSpPr>
            <a:cxnSpLocks/>
          </p:cNvCxnSpPr>
          <p:nvPr/>
        </p:nvCxnSpPr>
        <p:spPr>
          <a:xfrm flipV="1">
            <a:off x="9733734" y="4847317"/>
            <a:ext cx="747736" cy="253321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7FA1781-4C02-49DE-B502-EDFF706896D3}"/>
              </a:ext>
            </a:extLst>
          </p:cNvPr>
          <p:cNvCxnSpPr>
            <a:cxnSpLocks/>
          </p:cNvCxnSpPr>
          <p:nvPr/>
        </p:nvCxnSpPr>
        <p:spPr>
          <a:xfrm flipV="1">
            <a:off x="7587182" y="4843251"/>
            <a:ext cx="747736" cy="25332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17B0EF-AB1F-4125-B8EA-0D48723D46DF}"/>
              </a:ext>
            </a:extLst>
          </p:cNvPr>
          <p:cNvCxnSpPr>
            <a:cxnSpLocks/>
          </p:cNvCxnSpPr>
          <p:nvPr/>
        </p:nvCxnSpPr>
        <p:spPr>
          <a:xfrm flipV="1">
            <a:off x="9806037" y="5243361"/>
            <a:ext cx="747736" cy="25332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39D9557-F4E5-4D02-BF71-FE156414C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452424"/>
              </p:ext>
            </p:extLst>
          </p:nvPr>
        </p:nvGraphicFramePr>
        <p:xfrm>
          <a:off x="8101336" y="5614222"/>
          <a:ext cx="1163016" cy="839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45760" imgH="393480" progId="Equation.DSMT4">
                  <p:embed/>
                </p:oleObj>
              </mc:Choice>
              <mc:Fallback>
                <p:oleObj name="Equation" r:id="rId16" imgW="545760" imgH="393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939D9557-F4E5-4D02-BF71-FE156414CB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101336" y="5614222"/>
                        <a:ext cx="1163016" cy="839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88859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55243"/>
            <a:ext cx="10051082" cy="5094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z="3500" dirty="0">
                <a:solidFill>
                  <a:schemeClr val="tx2">
                    <a:satMod val="130000"/>
                  </a:schemeClr>
                </a:solidFill>
              </a:rPr>
              <a:t>I) Non-Permissible Values (NPV)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63352" y="1000126"/>
            <a:ext cx="11017223" cy="5508625"/>
          </a:xfrm>
        </p:spPr>
        <p:txBody>
          <a:bodyPr>
            <a:normAutofit/>
          </a:bodyPr>
          <a:lstStyle/>
          <a:p>
            <a:pPr eaLnBrk="1" hangingPunct="1"/>
            <a:r>
              <a:rPr lang="en-CA" dirty="0">
                <a:solidFill>
                  <a:srgbClr val="FF0000"/>
                </a:solidFill>
              </a:rPr>
              <a:t>Permissible</a:t>
            </a:r>
            <a:r>
              <a:rPr lang="en-CA" dirty="0"/>
              <a:t> </a:t>
            </a:r>
            <a:r>
              <a:rPr lang="en-CA" dirty="0">
                <a:sym typeface="Wingdings" pitchFamily="2" charset="2"/>
              </a:rPr>
              <a:t> Allowed,  </a:t>
            </a:r>
            <a:r>
              <a:rPr lang="en-CA" dirty="0">
                <a:solidFill>
                  <a:srgbClr val="FF0000"/>
                </a:solidFill>
                <a:sym typeface="Wingdings" pitchFamily="2" charset="2"/>
              </a:rPr>
              <a:t>Non Permissible</a:t>
            </a:r>
            <a:r>
              <a:rPr lang="en-CA" dirty="0">
                <a:sym typeface="Wingdings" pitchFamily="2" charset="2"/>
              </a:rPr>
              <a:t>  Not Allowed</a:t>
            </a:r>
          </a:p>
          <a:p>
            <a:r>
              <a:rPr lang="en-CA" dirty="0"/>
              <a:t>When evaluating rational expressions, the denominator is not allowed to be </a:t>
            </a:r>
            <a:r>
              <a:rPr lang="en-CA" dirty="0">
                <a:solidFill>
                  <a:srgbClr val="FF0000"/>
                </a:solidFill>
              </a:rPr>
              <a:t>Zero, </a:t>
            </a:r>
            <a:r>
              <a:rPr lang="en-CA" dirty="0"/>
              <a:t>because:</a:t>
            </a:r>
            <a:endParaRPr lang="en-CA" dirty="0">
              <a:solidFill>
                <a:srgbClr val="FF0000"/>
              </a:solidFill>
            </a:endParaRPr>
          </a:p>
          <a:p>
            <a:pPr eaLnBrk="1" hangingPunct="1"/>
            <a:r>
              <a:rPr lang="en-CA" dirty="0"/>
              <a:t>Can’t divide by zero </a:t>
            </a:r>
            <a:r>
              <a:rPr lang="en-CA" dirty="0">
                <a:sym typeface="Wingdings" pitchFamily="2" charset="2"/>
              </a:rPr>
              <a:t> </a:t>
            </a:r>
            <a:r>
              <a:rPr lang="en-CA" dirty="0">
                <a:solidFill>
                  <a:srgbClr val="FF0000"/>
                </a:solidFill>
                <a:sym typeface="Wingdings" pitchFamily="2" charset="2"/>
              </a:rPr>
              <a:t>Undefined</a:t>
            </a:r>
            <a:r>
              <a:rPr lang="en-CA" dirty="0">
                <a:sym typeface="Wingdings" pitchFamily="2" charset="2"/>
              </a:rPr>
              <a:t>!!</a:t>
            </a:r>
          </a:p>
          <a:p>
            <a:pPr eaLnBrk="1" hangingPunct="1"/>
            <a:r>
              <a:rPr lang="en-CA" dirty="0">
                <a:sym typeface="Wingdings" pitchFamily="2" charset="2"/>
              </a:rPr>
              <a:t>Any value of “x” (variable) that makes the denominator equal to zero is called a NPV</a:t>
            </a:r>
            <a:br>
              <a:rPr lang="en-CA" dirty="0">
                <a:sym typeface="Wingdings" pitchFamily="2" charset="2"/>
              </a:rPr>
            </a:br>
            <a:endParaRPr lang="en-CA" sz="1200" dirty="0">
              <a:sym typeface="Wingdings" pitchFamily="2" charset="2"/>
            </a:endParaRPr>
          </a:p>
          <a:p>
            <a:pPr eaLnBrk="1" hangingPunct="1"/>
            <a:r>
              <a:rPr lang="en-CA" sz="2500" dirty="0">
                <a:sym typeface="Wingdings" pitchFamily="2" charset="2"/>
              </a:rPr>
              <a:t>When finding the Non-Permissible Values</a:t>
            </a:r>
          </a:p>
          <a:p>
            <a:pPr lvl="1" eaLnBrk="1" hangingPunct="1"/>
            <a:r>
              <a:rPr lang="en-CA" sz="2500" dirty="0">
                <a:sym typeface="Wingdings" pitchFamily="2" charset="2"/>
              </a:rPr>
              <a:t>Take the entire </a:t>
            </a:r>
            <a:r>
              <a:rPr lang="en-CA" sz="2500" dirty="0">
                <a:solidFill>
                  <a:srgbClr val="FF0000"/>
                </a:solidFill>
                <a:sym typeface="Wingdings" pitchFamily="2" charset="2"/>
              </a:rPr>
              <a:t>denominator</a:t>
            </a:r>
          </a:p>
          <a:p>
            <a:pPr lvl="1" eaLnBrk="1" hangingPunct="1"/>
            <a:r>
              <a:rPr lang="en-CA" sz="2500" dirty="0">
                <a:sym typeface="Wingdings" pitchFamily="2" charset="2"/>
              </a:rPr>
              <a:t>Make it equal to zero</a:t>
            </a:r>
          </a:p>
          <a:p>
            <a:pPr lvl="1" eaLnBrk="1" hangingPunct="1"/>
            <a:r>
              <a:rPr lang="en-CA" sz="2500" dirty="0">
                <a:sym typeface="Wingdings" pitchFamily="2" charset="2"/>
              </a:rPr>
              <a:t>Then solve for “x” (variable)</a:t>
            </a:r>
          </a:p>
          <a:p>
            <a:pPr lvl="1" eaLnBrk="1" hangingPunct="1"/>
            <a:r>
              <a:rPr lang="en-CA" sz="2500" dirty="0">
                <a:sym typeface="Wingdings" pitchFamily="2" charset="2"/>
              </a:rPr>
              <a:t>Factor the denominator</a:t>
            </a:r>
          </a:p>
          <a:p>
            <a:pPr lvl="1" eaLnBrk="1" hangingPunct="1"/>
            <a:r>
              <a:rPr lang="en-CA" sz="2300" dirty="0">
                <a:sym typeface="Wingdings" pitchFamily="2" charset="2"/>
              </a:rPr>
              <a:t>These are values that “x” can not be (Not Permissible!)</a:t>
            </a:r>
            <a:endParaRPr lang="en-CA" sz="23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4"/>
              </a:rPr>
              <a:t>www.BCMath.ca</a:t>
            </a:r>
            <a:r>
              <a:rPr lang="en-US" sz="10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34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5E89-92A2-462F-A364-2E3EFE3F8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E8332-FF44-4F5C-9DEF-AAB78C41946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09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16633"/>
            <a:ext cx="10081120" cy="5760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z="3500" dirty="0">
                <a:solidFill>
                  <a:schemeClr val="tx2">
                    <a:satMod val="130000"/>
                  </a:schemeClr>
                </a:solidFill>
              </a:rPr>
              <a:t>Ex: Find the NPV for each Expression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746659"/>
              </p:ext>
            </p:extLst>
          </p:nvPr>
        </p:nvGraphicFramePr>
        <p:xfrm>
          <a:off x="615951" y="1460220"/>
          <a:ext cx="100012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9696" imgH="431613" progId="Equation.DSMT4">
                  <p:embed/>
                </p:oleObj>
              </mc:Choice>
              <mc:Fallback>
                <p:oleObj name="Equation" r:id="rId4" imgW="469696" imgH="431613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1" y="1460220"/>
                        <a:ext cx="1000125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231799"/>
              </p:ext>
            </p:extLst>
          </p:nvPr>
        </p:nvGraphicFramePr>
        <p:xfrm>
          <a:off x="4102100" y="1428470"/>
          <a:ext cx="14811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74364" imgH="444307" progId="Equation.DSMT4">
                  <p:embed/>
                </p:oleObj>
              </mc:Choice>
              <mc:Fallback>
                <p:oleObj name="Equation" r:id="rId6" imgW="774364" imgH="444307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1428470"/>
                        <a:ext cx="1481138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TextBox 5"/>
          <p:cNvSpPr txBox="1">
            <a:spLocks noChangeArrowheads="1"/>
          </p:cNvSpPr>
          <p:nvPr/>
        </p:nvSpPr>
        <p:spPr bwMode="auto">
          <a:xfrm>
            <a:off x="1727200" y="1757082"/>
            <a:ext cx="165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Gill Sans MT" pitchFamily="34" charset="0"/>
              </a:rPr>
              <a:t>Denominator </a:t>
            </a:r>
          </a:p>
        </p:txBody>
      </p:sp>
      <p:sp>
        <p:nvSpPr>
          <p:cNvPr id="7" name="Oval 6"/>
          <p:cNvSpPr/>
          <p:nvPr/>
        </p:nvSpPr>
        <p:spPr>
          <a:xfrm>
            <a:off x="615951" y="1960283"/>
            <a:ext cx="1071563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5138" name="TextBox 7"/>
          <p:cNvSpPr txBox="1">
            <a:spLocks noChangeArrowheads="1"/>
          </p:cNvSpPr>
          <p:nvPr/>
        </p:nvSpPr>
        <p:spPr bwMode="auto">
          <a:xfrm>
            <a:off x="2249488" y="2920720"/>
            <a:ext cx="1568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Gill Sans MT" pitchFamily="34" charset="0"/>
              </a:rPr>
              <a:t>Equal to zero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466893"/>
              </p:ext>
            </p:extLst>
          </p:nvPr>
        </p:nvGraphicFramePr>
        <p:xfrm>
          <a:off x="382589" y="2971520"/>
          <a:ext cx="1487487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197" imgH="177723" progId="Equation.DSMT4">
                  <p:embed/>
                </p:oleObj>
              </mc:Choice>
              <mc:Fallback>
                <p:oleObj name="Equation" r:id="rId8" imgW="698197" imgH="177723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9" y="2971520"/>
                        <a:ext cx="1487487" cy="3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237091"/>
              </p:ext>
            </p:extLst>
          </p:nvPr>
        </p:nvGraphicFramePr>
        <p:xfrm>
          <a:off x="879476" y="3541433"/>
          <a:ext cx="119062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558" imgH="177723" progId="Equation.DSMT4">
                  <p:embed/>
                </p:oleObj>
              </mc:Choice>
              <mc:Fallback>
                <p:oleObj name="Equation" r:id="rId10" imgW="558558" imgH="177723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6" y="3541433"/>
                        <a:ext cx="1190625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9" name="TextBox 10"/>
          <p:cNvSpPr txBox="1">
            <a:spLocks noChangeArrowheads="1"/>
          </p:cNvSpPr>
          <p:nvPr/>
        </p:nvSpPr>
        <p:spPr bwMode="auto">
          <a:xfrm>
            <a:off x="2243139" y="3495395"/>
            <a:ext cx="1493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Gill Sans MT" pitchFamily="34" charset="0"/>
              </a:rPr>
              <a:t>Solve for “x”</a:t>
            </a:r>
          </a:p>
        </p:txBody>
      </p:sp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772500"/>
              </p:ext>
            </p:extLst>
          </p:nvPr>
        </p:nvGraphicFramePr>
        <p:xfrm>
          <a:off x="1106489" y="3908146"/>
          <a:ext cx="935037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08000" imgH="431800" progId="Equation.DSMT4">
                  <p:embed/>
                </p:oleObj>
              </mc:Choice>
              <mc:Fallback>
                <p:oleObj name="Equation" r:id="rId12" imgW="508000" imgH="431800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9" y="3908146"/>
                        <a:ext cx="935037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" name="TextBox 12"/>
          <p:cNvSpPr txBox="1">
            <a:spLocks noChangeArrowheads="1"/>
          </p:cNvSpPr>
          <p:nvPr/>
        </p:nvSpPr>
        <p:spPr bwMode="auto">
          <a:xfrm>
            <a:off x="300039" y="4805083"/>
            <a:ext cx="30940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latin typeface="Gill Sans MT" pitchFamily="34" charset="0"/>
              </a:rPr>
              <a:t>“x” can NOT be 1/3, </a:t>
            </a:r>
            <a:br>
              <a:rPr lang="en-CA" sz="2200">
                <a:latin typeface="Gill Sans MT" pitchFamily="34" charset="0"/>
              </a:rPr>
            </a:br>
            <a:r>
              <a:rPr lang="en-CA" sz="2200">
                <a:latin typeface="Gill Sans MT" pitchFamily="34" charset="0"/>
              </a:rPr>
              <a:t>otherwise the expression</a:t>
            </a:r>
            <a:br>
              <a:rPr lang="en-CA" sz="2200">
                <a:latin typeface="Gill Sans MT" pitchFamily="34" charset="0"/>
              </a:rPr>
            </a:br>
            <a:r>
              <a:rPr lang="en-CA" sz="2200">
                <a:latin typeface="Gill Sans MT" pitchFamily="34" charset="0"/>
              </a:rPr>
              <a:t> will be undefined</a:t>
            </a:r>
          </a:p>
        </p:txBody>
      </p:sp>
      <p:sp>
        <p:nvSpPr>
          <p:cNvPr id="14" name="Oval 13"/>
          <p:cNvSpPr/>
          <p:nvPr/>
        </p:nvSpPr>
        <p:spPr>
          <a:xfrm>
            <a:off x="4262439" y="1807882"/>
            <a:ext cx="1190625" cy="573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751722"/>
              </p:ext>
            </p:extLst>
          </p:nvPr>
        </p:nvGraphicFramePr>
        <p:xfrm>
          <a:off x="4340225" y="2393671"/>
          <a:ext cx="17843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37836" imgH="215806" progId="Equation.DSMT4">
                  <p:embed/>
                </p:oleObj>
              </mc:Choice>
              <mc:Fallback>
                <p:oleObj name="Equation" r:id="rId14" imgW="837836" imgH="215806" progId="Equation.DSMT4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5" y="2393671"/>
                        <a:ext cx="1784350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2" name="TextBox 15"/>
          <p:cNvSpPr txBox="1">
            <a:spLocks noChangeArrowheads="1"/>
          </p:cNvSpPr>
          <p:nvPr/>
        </p:nvSpPr>
        <p:spPr bwMode="auto">
          <a:xfrm>
            <a:off x="6524625" y="2377795"/>
            <a:ext cx="852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Gill Sans MT" pitchFamily="34" charset="0"/>
              </a:rPr>
              <a:t>Factor</a:t>
            </a:r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801503"/>
              </p:ext>
            </p:extLst>
          </p:nvPr>
        </p:nvGraphicFramePr>
        <p:xfrm>
          <a:off x="4060825" y="3006446"/>
          <a:ext cx="24907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58310" imgH="253890" progId="Equation.DSMT4">
                  <p:embed/>
                </p:oleObj>
              </mc:Choice>
              <mc:Fallback>
                <p:oleObj name="Equation" r:id="rId16" imgW="1358310" imgH="253890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25" y="3006446"/>
                        <a:ext cx="249078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5400000">
            <a:off x="4314033" y="3739077"/>
            <a:ext cx="681037" cy="28575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548772"/>
              </p:ext>
            </p:extLst>
          </p:nvPr>
        </p:nvGraphicFramePr>
        <p:xfrm>
          <a:off x="3876675" y="4146271"/>
          <a:ext cx="134143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98197" imgH="177723" progId="Equation.DSMT4">
                  <p:embed/>
                </p:oleObj>
              </mc:Choice>
              <mc:Fallback>
                <p:oleObj name="Equation" r:id="rId18" imgW="698197" imgH="177723" progId="Equation.DSMT4">
                  <p:embed/>
                  <p:pic>
                    <p:nvPicPr>
                      <p:cNvPr id="51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675" y="4146271"/>
                        <a:ext cx="1341438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rot="16200000" flipH="1">
            <a:off x="5402263" y="3681133"/>
            <a:ext cx="630238" cy="122237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99997"/>
              </p:ext>
            </p:extLst>
          </p:nvPr>
        </p:nvGraphicFramePr>
        <p:xfrm>
          <a:off x="5422900" y="4138333"/>
          <a:ext cx="13398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98197" imgH="177723" progId="Equation.DSMT4">
                  <p:embed/>
                </p:oleObj>
              </mc:Choice>
              <mc:Fallback>
                <p:oleObj name="Equation" r:id="rId20" imgW="698197" imgH="177723" progId="Equation.DSMT4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4138333"/>
                        <a:ext cx="133985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3540"/>
              </p:ext>
            </p:extLst>
          </p:nvPr>
        </p:nvGraphicFramePr>
        <p:xfrm>
          <a:off x="4325939" y="4624108"/>
          <a:ext cx="90328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69696" imgH="177723" progId="Equation.DSMT4">
                  <p:embed/>
                </p:oleObj>
              </mc:Choice>
              <mc:Fallback>
                <p:oleObj name="Equation" r:id="rId22" imgW="469696" imgH="177723" progId="Equation.DSMT4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39" y="4624108"/>
                        <a:ext cx="903287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535972"/>
              </p:ext>
            </p:extLst>
          </p:nvPr>
        </p:nvGraphicFramePr>
        <p:xfrm>
          <a:off x="5849939" y="4608233"/>
          <a:ext cx="107473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58558" imgH="177723" progId="Equation.DSMT4">
                  <p:embed/>
                </p:oleObj>
              </mc:Choice>
              <mc:Fallback>
                <p:oleObj name="Equation" r:id="rId24" imgW="558558" imgH="177723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9" y="4608233"/>
                        <a:ext cx="1074737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57030"/>
              </p:ext>
            </p:extLst>
          </p:nvPr>
        </p:nvGraphicFramePr>
        <p:xfrm>
          <a:off x="4476751" y="5130520"/>
          <a:ext cx="9763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07780" imgH="177723" progId="Equation.DSMT4">
                  <p:embed/>
                </p:oleObj>
              </mc:Choice>
              <mc:Fallback>
                <p:oleObj name="Equation" r:id="rId26" imgW="507780" imgH="177723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1" y="5130520"/>
                        <a:ext cx="976313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743429"/>
              </p:ext>
            </p:extLst>
          </p:nvPr>
        </p:nvGraphicFramePr>
        <p:xfrm>
          <a:off x="6029326" y="5100358"/>
          <a:ext cx="114776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596641" imgH="177723" progId="Equation.DSMT4">
                  <p:embed/>
                </p:oleObj>
              </mc:Choice>
              <mc:Fallback>
                <p:oleObj name="Equation" r:id="rId28" imgW="596641" imgH="177723" progId="Equation.DSMT4">
                  <p:embed/>
                  <p:pic>
                    <p:nvPicPr>
                      <p:cNvPr id="5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6" y="5100358"/>
                        <a:ext cx="1147763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5" name="TextBox 28"/>
          <p:cNvSpPr txBox="1">
            <a:spLocks noChangeArrowheads="1"/>
          </p:cNvSpPr>
          <p:nvPr/>
        </p:nvSpPr>
        <p:spPr bwMode="auto">
          <a:xfrm>
            <a:off x="263353" y="833438"/>
            <a:ext cx="956930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400" dirty="0">
                <a:latin typeface="Gill Sans MT" pitchFamily="34" charset="0"/>
              </a:rPr>
              <a:t>For which value(s) of the variable is each expression undefined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30"/>
              </a:rPr>
              <a:t>www.BCMath.ca</a:t>
            </a:r>
            <a:r>
              <a:rPr lang="en-US" sz="1000"/>
              <a:t> </a:t>
            </a:r>
          </a:p>
        </p:txBody>
      </p:sp>
      <p:graphicFrame>
        <p:nvGraphicFramePr>
          <p:cNvPr id="27" name="Object 3">
            <a:extLst>
              <a:ext uri="{FF2B5EF4-FFF2-40B4-BE49-F238E27FC236}">
                <a16:creationId xmlns:a16="http://schemas.microsoft.com/office/drawing/2014/main" id="{C3B2A8F0-80F8-4224-8EE6-15CE5C9C5A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982633"/>
              </p:ext>
            </p:extLst>
          </p:nvPr>
        </p:nvGraphicFramePr>
        <p:xfrm>
          <a:off x="8287270" y="1526039"/>
          <a:ext cx="14811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774360" imgH="444240" progId="Equation.DSMT4">
                  <p:embed/>
                </p:oleObj>
              </mc:Choice>
              <mc:Fallback>
                <p:oleObj name="Equation" r:id="rId31" imgW="774360" imgH="444240" progId="Equation.DSMT4">
                  <p:embed/>
                  <p:pic>
                    <p:nvPicPr>
                      <p:cNvPr id="27" name="Object 3">
                        <a:extLst>
                          <a:ext uri="{FF2B5EF4-FFF2-40B4-BE49-F238E27FC236}">
                            <a16:creationId xmlns:a16="http://schemas.microsoft.com/office/drawing/2014/main" id="{C3B2A8F0-80F8-4224-8EE6-15CE5C9C5A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7270" y="1526039"/>
                        <a:ext cx="1481138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075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  <p:bldP spid="7" grpId="0" animBg="1"/>
      <p:bldP spid="5138" grpId="0"/>
      <p:bldP spid="5139" grpId="0"/>
      <p:bldP spid="5140" grpId="0"/>
      <p:bldP spid="14" grpId="0" animBg="1"/>
      <p:bldP spid="51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3" y="188641"/>
            <a:ext cx="9009932" cy="668337"/>
          </a:xfrm>
        </p:spPr>
        <p:txBody>
          <a:bodyPr/>
          <a:lstStyle/>
          <a:p>
            <a:pPr>
              <a:defRPr/>
            </a:pPr>
            <a:r>
              <a:rPr lang="en-CA" sz="3500" dirty="0">
                <a:solidFill>
                  <a:schemeClr val="tx2">
                    <a:satMod val="130000"/>
                  </a:schemeClr>
                </a:solidFill>
              </a:rPr>
              <a:t>Practice: Find the NPV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917462"/>
              </p:ext>
            </p:extLst>
          </p:nvPr>
        </p:nvGraphicFramePr>
        <p:xfrm>
          <a:off x="469900" y="1052736"/>
          <a:ext cx="2108200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170" imgH="444307" progId="Equation.DSMT4">
                  <p:embed/>
                </p:oleObj>
              </mc:Choice>
              <mc:Fallback>
                <p:oleObj name="Equation" r:id="rId4" imgW="990170" imgH="444307" progId="Equation.DSMT4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052736"/>
                        <a:ext cx="2108200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833743"/>
              </p:ext>
            </p:extLst>
          </p:nvPr>
        </p:nvGraphicFramePr>
        <p:xfrm>
          <a:off x="4745038" y="1113062"/>
          <a:ext cx="208915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91726" imgH="482391" progId="Equation.DSMT4">
                  <p:embed/>
                </p:oleObj>
              </mc:Choice>
              <mc:Fallback>
                <p:oleObj name="Equation" r:id="rId6" imgW="1091726" imgH="482391" progId="Equation.DSMT4">
                  <p:embed/>
                  <p:pic>
                    <p:nvPicPr>
                      <p:cNvPr id="6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1113062"/>
                        <a:ext cx="208915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495301" y="1528987"/>
            <a:ext cx="2055813" cy="555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541736"/>
              </p:ext>
            </p:extLst>
          </p:nvPr>
        </p:nvGraphicFramePr>
        <p:xfrm>
          <a:off x="465139" y="2300512"/>
          <a:ext cx="243363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215900" progId="Equation.DSMT4">
                  <p:embed/>
                </p:oleObj>
              </mc:Choice>
              <mc:Fallback>
                <p:oleObj name="Equation" r:id="rId8" imgW="1143000" imgH="215900" progId="Equation.DSMT4">
                  <p:embed/>
                  <p:pic>
                    <p:nvPicPr>
                      <p:cNvPr id="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9" y="2300512"/>
                        <a:ext cx="2433637" cy="46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5"/>
          <p:cNvSpPr txBox="1">
            <a:spLocks noChangeArrowheads="1"/>
          </p:cNvSpPr>
          <p:nvPr/>
        </p:nvSpPr>
        <p:spPr bwMode="auto">
          <a:xfrm>
            <a:off x="3005139" y="2346549"/>
            <a:ext cx="852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Gill Sans MT" pitchFamily="34" charset="0"/>
              </a:rPr>
              <a:t>Factor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316934"/>
              </p:ext>
            </p:extLst>
          </p:nvPr>
        </p:nvGraphicFramePr>
        <p:xfrm>
          <a:off x="754063" y="2959325"/>
          <a:ext cx="21891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93800" imgH="254000" progId="Equation.DSMT4">
                  <p:embed/>
                </p:oleObj>
              </mc:Choice>
              <mc:Fallback>
                <p:oleObj name="Equation" r:id="rId10" imgW="1193800" imgH="254000" progId="Equation.DSMT4">
                  <p:embed/>
                  <p:pic>
                    <p:nvPicPr>
                      <p:cNvPr id="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2959325"/>
                        <a:ext cx="2189162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5400000">
            <a:off x="794545" y="3707831"/>
            <a:ext cx="681037" cy="28575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914491"/>
              </p:ext>
            </p:extLst>
          </p:nvPr>
        </p:nvGraphicFramePr>
        <p:xfrm>
          <a:off x="550864" y="4115025"/>
          <a:ext cx="11699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09336" imgH="177723" progId="Equation.DSMT4">
                  <p:embed/>
                </p:oleObj>
              </mc:Choice>
              <mc:Fallback>
                <p:oleObj name="Equation" r:id="rId12" imgW="609336" imgH="177723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4" y="4115025"/>
                        <a:ext cx="1169987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16200000" flipH="1">
            <a:off x="1882775" y="3649886"/>
            <a:ext cx="630238" cy="122238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893774"/>
              </p:ext>
            </p:extLst>
          </p:nvPr>
        </p:nvGraphicFramePr>
        <p:xfrm>
          <a:off x="1987550" y="4061049"/>
          <a:ext cx="116998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09336" imgH="177723" progId="Equation.DSMT4">
                  <p:embed/>
                </p:oleObj>
              </mc:Choice>
              <mc:Fallback>
                <p:oleObj name="Equation" r:id="rId14" imgW="609336" imgH="177723" progId="Equation.DSMT4">
                  <p:embed/>
                  <p:pic>
                    <p:nvPicPr>
                      <p:cNvPr id="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4061049"/>
                        <a:ext cx="1169988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471632"/>
              </p:ext>
            </p:extLst>
          </p:nvPr>
        </p:nvGraphicFramePr>
        <p:xfrm>
          <a:off x="890589" y="4592862"/>
          <a:ext cx="7334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670" imgH="177646" progId="Equation.DSMT4">
                  <p:embed/>
                </p:oleObj>
              </mc:Choice>
              <mc:Fallback>
                <p:oleObj name="Equation" r:id="rId16" imgW="380670" imgH="177646" progId="Equation.DSMT4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589" y="4592862"/>
                        <a:ext cx="73342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103158"/>
              </p:ext>
            </p:extLst>
          </p:nvPr>
        </p:nvGraphicFramePr>
        <p:xfrm>
          <a:off x="2438401" y="4608737"/>
          <a:ext cx="7334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80670" imgH="177646" progId="Equation.DSMT4">
                  <p:embed/>
                </p:oleObj>
              </mc:Choice>
              <mc:Fallback>
                <p:oleObj name="Equation" r:id="rId18" imgW="380670" imgH="177646" progId="Equation.DSMT4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4608737"/>
                        <a:ext cx="73342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4679950" y="1495649"/>
            <a:ext cx="2319338" cy="5127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916962"/>
              </p:ext>
            </p:extLst>
          </p:nvPr>
        </p:nvGraphicFramePr>
        <p:xfrm>
          <a:off x="4287838" y="2133824"/>
          <a:ext cx="272256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20227" imgH="241195" progId="Equation.DSMT4">
                  <p:embed/>
                </p:oleObj>
              </mc:Choice>
              <mc:Fallback>
                <p:oleObj name="Equation" r:id="rId20" imgW="1320227" imgH="241195" progId="Equation.DSMT4">
                  <p:embed/>
                  <p:pic>
                    <p:nvPicPr>
                      <p:cNvPr id="1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2133824"/>
                        <a:ext cx="2722562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6942139" y="2083024"/>
            <a:ext cx="852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Gill Sans MT" pitchFamily="34" charset="0"/>
              </a:rPr>
              <a:t>Factor</a:t>
            </a:r>
          </a:p>
        </p:txBody>
      </p:sp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831903"/>
              </p:ext>
            </p:extLst>
          </p:nvPr>
        </p:nvGraphicFramePr>
        <p:xfrm>
          <a:off x="4500563" y="2711675"/>
          <a:ext cx="25384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84300" imgH="254000" progId="Equation.DSMT4">
                  <p:embed/>
                </p:oleObj>
              </mc:Choice>
              <mc:Fallback>
                <p:oleObj name="Equation" r:id="rId22" imgW="1384300" imgH="254000" progId="Equation.DSMT4">
                  <p:embed/>
                  <p:pic>
                    <p:nvPicPr>
                      <p:cNvPr id="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711675"/>
                        <a:ext cx="2538412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Arrow Connector 20"/>
          <p:cNvCxnSpPr/>
          <p:nvPr/>
        </p:nvCxnSpPr>
        <p:spPr>
          <a:xfrm rot="5400000">
            <a:off x="4731545" y="3444306"/>
            <a:ext cx="681037" cy="28575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092886"/>
              </p:ext>
            </p:extLst>
          </p:nvPr>
        </p:nvGraphicFramePr>
        <p:xfrm>
          <a:off x="4310064" y="3827686"/>
          <a:ext cx="134143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98197" imgH="203112" progId="Equation.DSMT4">
                  <p:embed/>
                </p:oleObj>
              </mc:Choice>
              <mc:Fallback>
                <p:oleObj name="Equation" r:id="rId24" imgW="698197" imgH="203112" progId="Equation.DSMT4">
                  <p:embed/>
                  <p:pic>
                    <p:nvPicPr>
                      <p:cNvPr id="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4" y="3827686"/>
                        <a:ext cx="1341437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rot="16200000" flipH="1">
            <a:off x="5819775" y="3386361"/>
            <a:ext cx="630238" cy="122238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906454"/>
              </p:ext>
            </p:extLst>
          </p:nvPr>
        </p:nvGraphicFramePr>
        <p:xfrm>
          <a:off x="5935663" y="3741962"/>
          <a:ext cx="13652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10891" imgH="203112" progId="Equation.DSMT4">
                  <p:embed/>
                </p:oleObj>
              </mc:Choice>
              <mc:Fallback>
                <p:oleObj name="Equation" r:id="rId26" imgW="710891" imgH="203112" progId="Equation.DSMT4">
                  <p:embed/>
                  <p:pic>
                    <p:nvPicPr>
                      <p:cNvPr id="2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3741962"/>
                        <a:ext cx="13652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065602"/>
              </p:ext>
            </p:extLst>
          </p:nvPr>
        </p:nvGraphicFramePr>
        <p:xfrm>
          <a:off x="4743450" y="4305525"/>
          <a:ext cx="9032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69696" imgH="203112" progId="Equation.DSMT4">
                  <p:embed/>
                </p:oleObj>
              </mc:Choice>
              <mc:Fallback>
                <p:oleObj name="Equation" r:id="rId28" imgW="469696" imgH="203112" progId="Equation.DSMT4">
                  <p:embed/>
                  <p:pic>
                    <p:nvPicPr>
                      <p:cNvPr id="2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3450" y="4305525"/>
                        <a:ext cx="90328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030781"/>
              </p:ext>
            </p:extLst>
          </p:nvPr>
        </p:nvGraphicFramePr>
        <p:xfrm>
          <a:off x="6572250" y="4243612"/>
          <a:ext cx="9271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82391" imgH="203112" progId="Equation.DSMT4">
                  <p:embed/>
                </p:oleObj>
              </mc:Choice>
              <mc:Fallback>
                <p:oleObj name="Equation" r:id="rId30" imgW="482391" imgH="203112" progId="Equation.DSMT4">
                  <p:embed/>
                  <p:pic>
                    <p:nvPicPr>
                      <p:cNvPr id="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0" y="4243612"/>
                        <a:ext cx="9271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32"/>
              </a:rPr>
              <a:t>www.BCMath.ca</a:t>
            </a:r>
            <a:r>
              <a:rPr lang="en-US" sz="1000"/>
              <a:t> </a:t>
            </a:r>
          </a:p>
        </p:txBody>
      </p:sp>
      <p:graphicFrame>
        <p:nvGraphicFramePr>
          <p:cNvPr id="28" name="Object 3">
            <a:extLst>
              <a:ext uri="{FF2B5EF4-FFF2-40B4-BE49-F238E27FC236}">
                <a16:creationId xmlns:a16="http://schemas.microsoft.com/office/drawing/2014/main" id="{AB8D9964-0713-4ACE-87AB-3A3F58A0D1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492942"/>
              </p:ext>
            </p:extLst>
          </p:nvPr>
        </p:nvGraphicFramePr>
        <p:xfrm>
          <a:off x="8976320" y="1162050"/>
          <a:ext cx="19431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015920" imgH="444240" progId="Equation.DSMT4">
                  <p:embed/>
                </p:oleObj>
              </mc:Choice>
              <mc:Fallback>
                <p:oleObj name="Equation" r:id="rId33" imgW="1015920" imgH="444240" progId="Equation.DSMT4">
                  <p:embed/>
                  <p:pic>
                    <p:nvPicPr>
                      <p:cNvPr id="28" name="Object 3">
                        <a:extLst>
                          <a:ext uri="{FF2B5EF4-FFF2-40B4-BE49-F238E27FC236}">
                            <a16:creationId xmlns:a16="http://schemas.microsoft.com/office/drawing/2014/main" id="{AB8D9964-0713-4ACE-87AB-3A3F58A0D1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6320" y="1162050"/>
                        <a:ext cx="19431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6212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7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-171400"/>
            <a:ext cx="7467600" cy="846931"/>
          </a:xfrm>
        </p:spPr>
        <p:txBody>
          <a:bodyPr/>
          <a:lstStyle/>
          <a:p>
            <a:pPr>
              <a:defRPr/>
            </a:pPr>
            <a:r>
              <a:rPr lang="en-CA" dirty="0"/>
              <a:t>III) Simplifying R.E. with Binomials</a:t>
            </a:r>
          </a:p>
        </p:txBody>
      </p:sp>
      <p:sp>
        <p:nvSpPr>
          <p:cNvPr id="2059" name="Content Placeholder 2"/>
          <p:cNvSpPr>
            <a:spLocks noGrp="1"/>
          </p:cNvSpPr>
          <p:nvPr>
            <p:ph sz="quarter" idx="1"/>
          </p:nvPr>
        </p:nvSpPr>
        <p:spPr>
          <a:xfrm>
            <a:off x="1703512" y="620689"/>
            <a:ext cx="8178800" cy="911225"/>
          </a:xfrm>
        </p:spPr>
        <p:txBody>
          <a:bodyPr/>
          <a:lstStyle/>
          <a:p>
            <a:r>
              <a:rPr lang="en-CA" altLang="en-US" dirty="0"/>
              <a:t>You can only cancel out a binomial only when it’s a common factor in both the Numerator &amp; Denominator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365499" y="1620492"/>
          <a:ext cx="7429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35" imgH="431613" progId="Equation.DSMT4">
                  <p:embed/>
                </p:oleObj>
              </mc:Choice>
              <mc:Fallback>
                <p:oleObj name="Equation" r:id="rId4" imgW="380835" imgH="431613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499" y="1620492"/>
                        <a:ext cx="742950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787899" y="1633192"/>
          <a:ext cx="9159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69696" imgH="431613" progId="Equation.DSMT4">
                  <p:embed/>
                </p:oleObj>
              </mc:Choice>
              <mc:Fallback>
                <p:oleObj name="Equation" r:id="rId6" imgW="469696" imgH="431613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7899" y="1633192"/>
                        <a:ext cx="91598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291263" y="1622078"/>
          <a:ext cx="1882775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200" imgH="457200" progId="Equation.DSMT4">
                  <p:embed/>
                </p:oleObj>
              </mc:Choice>
              <mc:Fallback>
                <p:oleObj name="Equation" r:id="rId8" imgW="965200" imgH="457200" progId="Equation.DSMT4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263" y="1622078"/>
                        <a:ext cx="1882775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7855074" y="1618903"/>
          <a:ext cx="10160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20700" imgH="457200" progId="Equation.DSMT4">
                  <p:embed/>
                </p:oleObj>
              </mc:Choice>
              <mc:Fallback>
                <p:oleObj name="Equation" r:id="rId10" imgW="520700" imgH="45720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5074" y="1618903"/>
                        <a:ext cx="10160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rot="10800000" flipV="1">
            <a:off x="2352799" y="1704629"/>
            <a:ext cx="769938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2378199" y="2141191"/>
            <a:ext cx="769938" cy="29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2368674" y="2530675"/>
          <a:ext cx="4445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8501" imgH="165028" progId="Equation.DSMT4">
                  <p:embed/>
                </p:oleObj>
              </mc:Choice>
              <mc:Fallback>
                <p:oleObj name="Equation" r:id="rId12" imgW="228501" imgH="165028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674" y="2530675"/>
                        <a:ext cx="4445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3351337" y="2458667"/>
          <a:ext cx="14351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36600" imgH="457200" progId="Equation.DSMT4">
                  <p:embed/>
                </p:oleObj>
              </mc:Choice>
              <mc:Fallback>
                <p:oleObj name="Equation" r:id="rId14" imgW="736600" imgH="457200" progId="Equation.DSMT4">
                  <p:embed/>
                  <p:pic>
                    <p:nvPicPr>
                      <p:cNvPr id="20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337" y="2458667"/>
                        <a:ext cx="1435100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10800000" flipV="1">
            <a:off x="3845049" y="2587254"/>
            <a:ext cx="769938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3870450" y="3023816"/>
            <a:ext cx="771525" cy="29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691062" y="3394770"/>
          <a:ext cx="493712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3780" imgH="164957" progId="Equation.DSMT4">
                  <p:embed/>
                </p:oleObj>
              </mc:Choice>
              <mc:Fallback>
                <p:oleObj name="Equation" r:id="rId16" imgW="253780" imgH="164957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062" y="3394770"/>
                        <a:ext cx="493712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/>
          <p:nvPr/>
        </p:nvCxnSpPr>
        <p:spPr>
          <a:xfrm rot="10800000" flipV="1">
            <a:off x="6283449" y="1725266"/>
            <a:ext cx="769938" cy="292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5883399" y="2177704"/>
            <a:ext cx="769938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362700" y="2530675"/>
          <a:ext cx="120967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22030" imgH="253890" progId="Equation.DSMT4">
                  <p:embed/>
                </p:oleObj>
              </mc:Choice>
              <mc:Fallback>
                <p:oleObj name="Equation" r:id="rId18" imgW="622030" imgH="253890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700" y="2530675"/>
                        <a:ext cx="1209675" cy="49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239124" y="2530674"/>
            <a:ext cx="2840038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2100" dirty="0">
                <a:solidFill>
                  <a:srgbClr val="FF0000"/>
                </a:solidFill>
              </a:rPr>
              <a:t>Can’t cancel, b/c the </a:t>
            </a:r>
            <a:br>
              <a:rPr lang="en-CA" altLang="en-US" sz="2100" dirty="0">
                <a:solidFill>
                  <a:srgbClr val="FF0000"/>
                </a:solidFill>
              </a:rPr>
            </a:br>
            <a:r>
              <a:rPr lang="en-CA" altLang="en-US" sz="2100" dirty="0">
                <a:solidFill>
                  <a:srgbClr val="FF0000"/>
                </a:solidFill>
              </a:rPr>
              <a:t>binomials are not the</a:t>
            </a:r>
            <a:br>
              <a:rPr lang="en-CA" altLang="en-US" sz="2100" dirty="0">
                <a:solidFill>
                  <a:srgbClr val="FF0000"/>
                </a:solidFill>
              </a:rPr>
            </a:br>
            <a:r>
              <a:rPr lang="en-CA" altLang="en-US" sz="2100" dirty="0">
                <a:solidFill>
                  <a:srgbClr val="FF0000"/>
                </a:solidFill>
              </a:rPr>
              <a:t>same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559496" y="3935438"/>
            <a:ext cx="4681212" cy="23018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altLang="en-US" sz="2300" dirty="0"/>
              <a:t>When there’s a trinomial or a difference of squares in the expression, factor them first</a:t>
            </a:r>
          </a:p>
          <a:p>
            <a:r>
              <a:rPr lang="en-CA" altLang="en-US" sz="2300" dirty="0"/>
              <a:t>Then cancel out any common factors or binomials in both the top &amp; bottom</a:t>
            </a:r>
          </a:p>
          <a:p>
            <a:pPr>
              <a:buFont typeface="Wingdings" panose="05000000000000000000" pitchFamily="2" charset="2"/>
              <a:buNone/>
            </a:pPr>
            <a:endParaRPr lang="en-CA" altLang="en-US" sz="1200" dirty="0"/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6617073" y="3987651"/>
          <a:ext cx="1709737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50531" imgH="444307" progId="Equation.DSMT4">
                  <p:embed/>
                </p:oleObj>
              </mc:Choice>
              <mc:Fallback>
                <p:oleObj name="Equation" r:id="rId20" imgW="850531" imgH="444307" progId="Equation.DSMT4">
                  <p:embed/>
                  <p:pic>
                    <p:nvPicPr>
                      <p:cNvPr id="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7073" y="3987651"/>
                        <a:ext cx="1709737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688289" y="4077073"/>
            <a:ext cx="13323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>
                <a:solidFill>
                  <a:srgbClr val="FF0000"/>
                </a:solidFill>
              </a:rPr>
              <a:t>Factor the expression</a:t>
            </a:r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6532414" y="4851747"/>
          <a:ext cx="1938338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65200" imgH="457200" progId="Equation.DSMT4">
                  <p:embed/>
                </p:oleObj>
              </mc:Choice>
              <mc:Fallback>
                <p:oleObj name="Equation" r:id="rId22" imgW="965200" imgH="457200" progId="Equation.DSMT4">
                  <p:embed/>
                  <p:pic>
                    <p:nvPicPr>
                      <p:cNvPr id="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414" y="4851747"/>
                        <a:ext cx="1938338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6564164" y="5366098"/>
          <a:ext cx="186213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26698" imgH="253890" progId="Equation.DSMT4">
                  <p:embed/>
                </p:oleObj>
              </mc:Choice>
              <mc:Fallback>
                <p:oleObj name="Equation" r:id="rId24" imgW="926698" imgH="253890" progId="Equation.DSMT4">
                  <p:embed/>
                  <p:pic>
                    <p:nvPicPr>
                      <p:cNvPr id="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164" y="5366098"/>
                        <a:ext cx="1862138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544273" y="5015136"/>
            <a:ext cx="18430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>
                <a:solidFill>
                  <a:srgbClr val="FF0000"/>
                </a:solidFill>
              </a:rPr>
              <a:t>Cancel out any </a:t>
            </a:r>
            <a:br>
              <a:rPr lang="en-CA" altLang="en-US">
                <a:solidFill>
                  <a:srgbClr val="FF0000"/>
                </a:solidFill>
              </a:rPr>
            </a:br>
            <a:r>
              <a:rPr lang="en-CA" altLang="en-US">
                <a:solidFill>
                  <a:srgbClr val="FF0000"/>
                </a:solidFill>
              </a:rPr>
              <a:t>common factors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10800000" flipV="1">
            <a:off x="6637189" y="4972397"/>
            <a:ext cx="769938" cy="29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6600678" y="5488335"/>
            <a:ext cx="769937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5"/>
          <p:cNvGraphicFramePr>
            <a:graphicFrameLocks noChangeAspect="1"/>
          </p:cNvGraphicFramePr>
          <p:nvPr/>
        </p:nvGraphicFramePr>
        <p:xfrm>
          <a:off x="6740054" y="5935042"/>
          <a:ext cx="130016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47700" imgH="508000" progId="Equation.DSMT4">
                  <p:embed/>
                </p:oleObj>
              </mc:Choice>
              <mc:Fallback>
                <p:oleObj name="Equation" r:id="rId26" imgW="647700" imgH="508000" progId="Equation.DSMT4">
                  <p:embed/>
                  <p:pic>
                    <p:nvPicPr>
                      <p:cNvPr id="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054" y="5935042"/>
                        <a:ext cx="1300163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9713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6382C-55BF-4D94-AE74-78CA84D2D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562074"/>
          </a:xfrm>
        </p:spPr>
        <p:txBody>
          <a:bodyPr/>
          <a:lstStyle/>
          <a:p>
            <a:r>
              <a:rPr lang="en-CA" dirty="0"/>
              <a:t>Common BIG MISTAKES!!!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5E47C-4140-4A6E-BC0A-D75FDE2ECB7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75520" y="980728"/>
            <a:ext cx="8424936" cy="864096"/>
          </a:xfrm>
        </p:spPr>
        <p:txBody>
          <a:bodyPr/>
          <a:lstStyle/>
          <a:p>
            <a:r>
              <a:rPr lang="en-CA" dirty="0"/>
              <a:t>YOU can not cancel a common term from the top and bottom if it is added or subtracted!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0EC60E4-D757-46C8-976D-E6B93054A5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7568" y="1988840"/>
          <a:ext cx="904602" cy="96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68280" imgH="393480" progId="Equation.DSMT4">
                  <p:embed/>
                </p:oleObj>
              </mc:Choice>
              <mc:Fallback>
                <p:oleObj name="Equation" r:id="rId8" imgW="36828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0EC60E4-D757-46C8-976D-E6B93054A5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07568" y="1988840"/>
                        <a:ext cx="904602" cy="96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8BC316-20C0-4084-B7D6-490144D5EEEF}"/>
              </a:ext>
            </a:extLst>
          </p:cNvPr>
          <p:cNvCxnSpPr>
            <a:cxnSpLocks/>
          </p:cNvCxnSpPr>
          <p:nvPr/>
        </p:nvCxnSpPr>
        <p:spPr>
          <a:xfrm flipH="1">
            <a:off x="2279578" y="2636913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39761A-D037-47A0-A90D-716EDD2E4BAB}"/>
              </a:ext>
            </a:extLst>
          </p:cNvPr>
          <p:cNvCxnSpPr>
            <a:cxnSpLocks/>
          </p:cNvCxnSpPr>
          <p:nvPr/>
        </p:nvCxnSpPr>
        <p:spPr>
          <a:xfrm flipH="1">
            <a:off x="2279577" y="2122042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21468E97-4950-434F-A7AC-419987AA35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07569" y="2996953"/>
          <a:ext cx="5429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79360" imgH="431640" progId="Equation.DSMT4">
                  <p:embed/>
                </p:oleObj>
              </mc:Choice>
              <mc:Fallback>
                <p:oleObj name="Equation" r:id="rId10" imgW="279360" imgH="431640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21468E97-4950-434F-A7AC-419987AA35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9" y="2996953"/>
                        <a:ext cx="542925" cy="842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E1E0E9E-DFAA-4822-9F71-0BD776D26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3933057"/>
            <a:ext cx="172819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2100" dirty="0">
                <a:solidFill>
                  <a:srgbClr val="FF0000"/>
                </a:solidFill>
              </a:rPr>
              <a:t>NOOO!! </a:t>
            </a:r>
            <a:r>
              <a:rPr lang="en-CA" altLang="en-US" sz="2100" dirty="0" err="1">
                <a:solidFill>
                  <a:srgbClr val="FF0000"/>
                </a:solidFill>
              </a:rPr>
              <a:t>nNoo</a:t>
            </a:r>
            <a:r>
              <a:rPr lang="en-CA" altLang="en-US" sz="2100" dirty="0">
                <a:solidFill>
                  <a:srgbClr val="FF0000"/>
                </a:solidFill>
              </a:rPr>
              <a:t>….</a:t>
            </a:r>
            <a:r>
              <a:rPr lang="en-CA" altLang="en-US" sz="2100" dirty="0" err="1">
                <a:solidFill>
                  <a:srgbClr val="FF0000"/>
                </a:solidFill>
              </a:rPr>
              <a:t>noo</a:t>
            </a:r>
            <a:r>
              <a:rPr lang="en-CA" altLang="en-US" sz="2100" dirty="0">
                <a:solidFill>
                  <a:srgbClr val="FF0000"/>
                </a:solidFill>
              </a:rPr>
              <a:t>….</a:t>
            </a:r>
          </a:p>
        </p:txBody>
      </p:sp>
      <p:pic>
        <p:nvPicPr>
          <p:cNvPr id="11" name="Screen Recording 10">
            <a:hlinkClick r:id="" action="ppaction://media"/>
            <a:extLst>
              <a:ext uri="{FF2B5EF4-FFF2-40B4-BE49-F238E27FC236}">
                <a16:creationId xmlns:a16="http://schemas.microsoft.com/office/drawing/2014/main" id="{EA9EC7AC-B44E-47CD-9F87-86E020DDA946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63952" y="2060848"/>
            <a:ext cx="4896544" cy="2483754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72E211F-B67E-48C2-82CA-0F0A1BFE61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35761" y="1988840"/>
          <a:ext cx="851945" cy="96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68280" imgH="393480" progId="Equation.DSMT4">
                  <p:embed/>
                </p:oleObj>
              </mc:Choice>
              <mc:Fallback>
                <p:oleObj name="Equation" r:id="rId13" imgW="36828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72E211F-B67E-48C2-82CA-0F0A1BFE61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35761" y="1988840"/>
                        <a:ext cx="851945" cy="96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162A0-AAF2-416E-B074-6BEC76F4C5DA}"/>
              </a:ext>
            </a:extLst>
          </p:cNvPr>
          <p:cNvCxnSpPr>
            <a:cxnSpLocks/>
          </p:cNvCxnSpPr>
          <p:nvPr/>
        </p:nvCxnSpPr>
        <p:spPr>
          <a:xfrm flipH="1">
            <a:off x="4007769" y="2636913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D7876E-3B8E-4CF7-9CA0-77BFAB43D9DD}"/>
              </a:ext>
            </a:extLst>
          </p:cNvPr>
          <p:cNvCxnSpPr>
            <a:cxnSpLocks/>
          </p:cNvCxnSpPr>
          <p:nvPr/>
        </p:nvCxnSpPr>
        <p:spPr>
          <a:xfrm flipH="1">
            <a:off x="4007768" y="2122042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C83BF85-2C7B-4711-A13A-D94BB759DD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35761" y="3068960"/>
          <a:ext cx="87312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55320" imgH="393480" progId="Equation.DSMT4">
                  <p:embed/>
                </p:oleObj>
              </mc:Choice>
              <mc:Fallback>
                <p:oleObj name="Equation" r:id="rId15" imgW="35532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1C83BF85-2C7B-4711-A13A-D94BB759DD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35761" y="3068960"/>
                        <a:ext cx="873125" cy="966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CAA7164-1DDF-4E61-8FC3-7D0F8006B0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35761" y="4077072"/>
          <a:ext cx="7794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7160" imgH="164880" progId="Equation.DSMT4">
                  <p:embed/>
                </p:oleObj>
              </mc:Choice>
              <mc:Fallback>
                <p:oleObj name="Equation" r:id="rId17" imgW="317160" imgH="1648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CAA7164-1DDF-4E61-8FC3-7D0F8006B0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935761" y="4077072"/>
                        <a:ext cx="779463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633405A-8847-4C2E-AD5A-A1CFADDAC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664" y="4653137"/>
            <a:ext cx="3168352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2100" dirty="0">
                <a:solidFill>
                  <a:srgbClr val="FF0000"/>
                </a:solidFill>
              </a:rPr>
              <a:t>NOOO!!</a:t>
            </a:r>
            <a:br>
              <a:rPr lang="en-CA" altLang="en-US" sz="2100" dirty="0">
                <a:solidFill>
                  <a:srgbClr val="FF0000"/>
                </a:solidFill>
              </a:rPr>
            </a:br>
            <a:r>
              <a:rPr lang="en-CA" altLang="en-US" sz="2100" dirty="0">
                <a:solidFill>
                  <a:srgbClr val="FF0000"/>
                </a:solidFill>
              </a:rPr>
              <a:t>Same reason, can’t cancel the x’s like this</a:t>
            </a:r>
          </a:p>
        </p:txBody>
      </p:sp>
      <p:pic>
        <p:nvPicPr>
          <p:cNvPr id="18" name="Screen Recording 17">
            <a:hlinkClick r:id="" action="ppaction://media"/>
            <a:extLst>
              <a:ext uri="{FF2B5EF4-FFF2-40B4-BE49-F238E27FC236}">
                <a16:creationId xmlns:a16="http://schemas.microsoft.com/office/drawing/2014/main" id="{76730BB5-2E83-4112-BC0E-1BC88D426F9B}"/>
              </a:ext>
            </a:extLst>
          </p:cNvPr>
          <p:cNvPicPr>
            <a:picLocks noChangeAspect="1"/>
          </p:cNvPicPr>
          <p:nvPr>
            <a:vide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663953" y="2060848"/>
            <a:ext cx="4826593" cy="244827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2838F14-0E6A-478A-83D6-5FCBD43C4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5733257"/>
            <a:ext cx="4824536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2100" dirty="0">
                <a:solidFill>
                  <a:srgbClr val="FF0000"/>
                </a:solidFill>
              </a:rPr>
              <a:t>You can’t cancel the “x’s” because they are added to another term on top and bottom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9B24AC7-2BE7-4668-B674-2807B2FB04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19936" y="1956570"/>
          <a:ext cx="11747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07960" imgH="393480" progId="Equation.DSMT4">
                  <p:embed/>
                </p:oleObj>
              </mc:Choice>
              <mc:Fallback>
                <p:oleObj name="Equation" r:id="rId20" imgW="507960" imgH="393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9B24AC7-2BE7-4668-B674-2807B2FB04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519936" y="1956570"/>
                        <a:ext cx="1174750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43CEBD-42EE-4207-80AC-3864314CF883}"/>
              </a:ext>
            </a:extLst>
          </p:cNvPr>
          <p:cNvCxnSpPr>
            <a:cxnSpLocks/>
          </p:cNvCxnSpPr>
          <p:nvPr/>
        </p:nvCxnSpPr>
        <p:spPr>
          <a:xfrm flipH="1">
            <a:off x="5807969" y="2564905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4A445F-5E1B-490B-8E22-76B51CAE7330}"/>
              </a:ext>
            </a:extLst>
          </p:cNvPr>
          <p:cNvCxnSpPr>
            <a:cxnSpLocks/>
          </p:cNvCxnSpPr>
          <p:nvPr/>
        </p:nvCxnSpPr>
        <p:spPr>
          <a:xfrm flipH="1">
            <a:off x="5807968" y="2050034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5623AE5-92D9-4A69-93E6-2A8E7A31F9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86375" y="3068961"/>
          <a:ext cx="1341438" cy="96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45760" imgH="393480" progId="Equation.DSMT4">
                  <p:embed/>
                </p:oleObj>
              </mc:Choice>
              <mc:Fallback>
                <p:oleObj name="Equation" r:id="rId22" imgW="545760" imgH="393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C5623AE5-92D9-4A69-93E6-2A8E7A31F9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286375" y="3068961"/>
                        <a:ext cx="1341438" cy="96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BFB65C8-678F-4D92-859F-B5FFD8184393}"/>
              </a:ext>
            </a:extLst>
          </p:cNvPr>
          <p:cNvCxnSpPr>
            <a:cxnSpLocks/>
          </p:cNvCxnSpPr>
          <p:nvPr/>
        </p:nvCxnSpPr>
        <p:spPr>
          <a:xfrm flipH="1">
            <a:off x="6023993" y="3645025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D592E8-6402-49C7-84A7-B9B8B468C2F3}"/>
              </a:ext>
            </a:extLst>
          </p:cNvPr>
          <p:cNvCxnSpPr>
            <a:cxnSpLocks/>
          </p:cNvCxnSpPr>
          <p:nvPr/>
        </p:nvCxnSpPr>
        <p:spPr>
          <a:xfrm flipH="1">
            <a:off x="6312025" y="3140969"/>
            <a:ext cx="216023" cy="298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9E180F9-ED0A-42CA-8D57-2BD24F2458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47880" y="4149080"/>
          <a:ext cx="59213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41200" imgH="164880" progId="Equation.DSMT4">
                  <p:embed/>
                </p:oleObj>
              </mc:Choice>
              <mc:Fallback>
                <p:oleObj name="Equation" r:id="rId24" imgW="241200" imgH="1648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29E180F9-ED0A-42CA-8D57-2BD24F2458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647880" y="4149080"/>
                        <a:ext cx="592137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4C69096-3D1E-461E-8090-328B690AD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9976" y="4653136"/>
            <a:ext cx="20882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2100" dirty="0">
                <a:solidFill>
                  <a:srgbClr val="FF0000"/>
                </a:solidFill>
              </a:rPr>
              <a:t>ALSO NO!!!!</a:t>
            </a:r>
          </a:p>
        </p:txBody>
      </p:sp>
      <p:sp>
        <p:nvSpPr>
          <p:cNvPr id="29" name="TextBox 28">
            <a:hlinkClick r:id="rId26"/>
            <a:extLst>
              <a:ext uri="{FF2B5EF4-FFF2-40B4-BE49-F238E27FC236}">
                <a16:creationId xmlns:a16="http://schemas.microsoft.com/office/drawing/2014/main" id="{D467734F-E060-41F3-B8A2-AF5B6D146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032" y="6021288"/>
            <a:ext cx="403244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sz="2100" dirty="0">
                <a:solidFill>
                  <a:srgbClr val="FF0000"/>
                </a:solidFill>
              </a:rPr>
              <a:t>3 minutes of people saying “NO” in movies……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920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76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35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39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9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744" y="-99392"/>
            <a:ext cx="7467600" cy="703262"/>
          </a:xfrm>
        </p:spPr>
        <p:txBody>
          <a:bodyPr/>
          <a:lstStyle/>
          <a:p>
            <a:pPr>
              <a:defRPr/>
            </a:pPr>
            <a:r>
              <a:rPr lang="en-CA" dirty="0"/>
              <a:t>Practice: Factor and Simplify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231905" y="714376"/>
          <a:ext cx="19399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200" imgH="444500" progId="Equation.DSMT4">
                  <p:embed/>
                </p:oleObj>
              </mc:Choice>
              <mc:Fallback>
                <p:oleObj name="Equation" r:id="rId4" imgW="965200" imgH="44450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905" y="714376"/>
                        <a:ext cx="1939925" cy="89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78562" y="1983657"/>
            <a:ext cx="14323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Factor the expression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352107" y="1626447"/>
          <a:ext cx="1963738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900" imgH="457200" progId="Equation.DSMT4">
                  <p:embed/>
                </p:oleObj>
              </mc:Choice>
              <mc:Fallback>
                <p:oleObj name="Equation" r:id="rId6" imgW="977900" imgH="45720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2107" y="1626447"/>
                        <a:ext cx="1963738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5888683" y="2140797"/>
          <a:ext cx="9699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391" imgH="253890" progId="Equation.DSMT4">
                  <p:embed/>
                </p:oleObj>
              </mc:Choice>
              <mc:Fallback>
                <p:oleObj name="Equation" r:id="rId8" imgW="482391" imgH="25389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683" y="2140797"/>
                        <a:ext cx="9699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67844" y="2867873"/>
            <a:ext cx="18430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r>
              <a:rPr lang="en-CA" altLang="en-US" dirty="0">
                <a:solidFill>
                  <a:srgbClr val="FF0000"/>
                </a:solidFill>
              </a:rPr>
              <a:t>Cancel out any </a:t>
            </a:r>
            <a:br>
              <a:rPr lang="en-CA" altLang="en-US" dirty="0">
                <a:solidFill>
                  <a:srgbClr val="FF0000"/>
                </a:solidFill>
              </a:rPr>
            </a:br>
            <a:r>
              <a:rPr lang="en-CA" altLang="en-US" dirty="0">
                <a:solidFill>
                  <a:srgbClr val="FF0000"/>
                </a:solidFill>
              </a:rPr>
              <a:t>common factors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 flipV="1">
            <a:off x="5487046" y="1778847"/>
            <a:ext cx="769937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5953771" y="2277322"/>
            <a:ext cx="769937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5"/>
          <p:cNvGraphicFramePr>
            <a:graphicFrameLocks noChangeAspect="1"/>
          </p:cNvGraphicFramePr>
          <p:nvPr/>
        </p:nvGraphicFramePr>
        <p:xfrm>
          <a:off x="5546774" y="2573139"/>
          <a:ext cx="15303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2000" imgH="457200" progId="Equation.DSMT4">
                  <p:embed/>
                </p:oleObj>
              </mc:Choice>
              <mc:Fallback>
                <p:oleObj name="Equation" r:id="rId10" imgW="762000" imgH="457200" progId="Equation.DSMT4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74" y="2573139"/>
                        <a:ext cx="153035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1703513" y="692151"/>
          <a:ext cx="2244725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17115" imgH="444307" progId="Equation.DSMT4">
                  <p:embed/>
                </p:oleObj>
              </mc:Choice>
              <mc:Fallback>
                <p:oleObj name="Equation" r:id="rId12" imgW="1117115" imgH="444307" progId="Equation.DSMT4">
                  <p:embed/>
                  <p:pic>
                    <p:nvPicPr>
                      <p:cNvPr id="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3" y="692151"/>
                        <a:ext cx="2244725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1835151" y="1731963"/>
          <a:ext cx="2295525" cy="919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3000" imgH="457200" progId="Equation.DSMT4">
                  <p:embed/>
                </p:oleObj>
              </mc:Choice>
              <mc:Fallback>
                <p:oleObj name="Equation" r:id="rId14" imgW="1143000" imgH="457200" progId="Equation.DSMT4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1" y="1731963"/>
                        <a:ext cx="2295525" cy="919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2492054" y="2262734"/>
          <a:ext cx="13763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85800" imgH="254000" progId="Equation.DSMT4">
                  <p:embed/>
                </p:oleObj>
              </mc:Choice>
              <mc:Fallback>
                <p:oleObj name="Equation" r:id="rId16" imgW="685800" imgH="254000" progId="Equation.DSMT4">
                  <p:embed/>
                  <p:pic>
                    <p:nvPicPr>
                      <p:cNvPr id="1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054" y="2262734"/>
                        <a:ext cx="13763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10800000" flipV="1">
            <a:off x="2117404" y="1853159"/>
            <a:ext cx="771525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2869878" y="2351634"/>
            <a:ext cx="769938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2063553" y="2724274"/>
          <a:ext cx="145256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23600" imgH="457200" progId="Equation.DSMT4">
                  <p:embed/>
                </p:oleObj>
              </mc:Choice>
              <mc:Fallback>
                <p:oleObj name="Equation" r:id="rId18" imgW="723600" imgH="457200" progId="Equation.DSMT4">
                  <p:embed/>
                  <p:pic>
                    <p:nvPicPr>
                      <p:cNvPr id="1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3" y="2724274"/>
                        <a:ext cx="1452563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5492948" y="3493890"/>
          <a:ext cx="14795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36280" imgH="253890" progId="Equation.DSMT4">
                  <p:embed/>
                </p:oleObj>
              </mc:Choice>
              <mc:Fallback>
                <p:oleObj name="Equation" r:id="rId20" imgW="736280" imgH="253890" progId="Equation.DSMT4">
                  <p:embed/>
                  <p:pic>
                    <p:nvPicPr>
                      <p:cNvPr id="174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948" y="3493890"/>
                        <a:ext cx="14795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8036124" y="620689"/>
          <a:ext cx="211931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054100" imgH="482600" progId="Equation.DSMT4">
                  <p:embed/>
                </p:oleObj>
              </mc:Choice>
              <mc:Fallback>
                <p:oleObj name="Equation" r:id="rId22" imgW="1054100" imgH="482600" progId="Equation.DSMT4">
                  <p:embed/>
                  <p:pic>
                    <p:nvPicPr>
                      <p:cNvPr id="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6124" y="620689"/>
                        <a:ext cx="2119313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8540154" y="1603177"/>
          <a:ext cx="160655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00100" imgH="457200" progId="Equation.DSMT4">
                  <p:embed/>
                </p:oleObj>
              </mc:Choice>
              <mc:Fallback>
                <p:oleObj name="Equation" r:id="rId24" imgW="800100" imgH="457200" progId="Equation.DSMT4">
                  <p:embed/>
                  <p:pic>
                    <p:nvPicPr>
                      <p:cNvPr id="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0154" y="1603177"/>
                        <a:ext cx="160655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8546504" y="2117527"/>
          <a:ext cx="15811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87058" imgH="253890" progId="Equation.DSMT4">
                  <p:embed/>
                </p:oleObj>
              </mc:Choice>
              <mc:Fallback>
                <p:oleObj name="Equation" r:id="rId26" imgW="787058" imgH="253890" progId="Equation.DSMT4">
                  <p:embed/>
                  <p:pic>
                    <p:nvPicPr>
                      <p:cNvPr id="2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6504" y="2117527"/>
                        <a:ext cx="15811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 rot="10800000" flipV="1">
            <a:off x="9286504" y="2818631"/>
            <a:ext cx="769937" cy="29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 flipV="1">
            <a:off x="9249990" y="3332981"/>
            <a:ext cx="769938" cy="29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8135120" y="2705918"/>
          <a:ext cx="206533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28700" imgH="508000" progId="Equation.DSMT4">
                  <p:embed/>
                </p:oleObj>
              </mc:Choice>
              <mc:Fallback>
                <p:oleObj name="Equation" r:id="rId28" imgW="1028700" imgH="508000" progId="Equation.DSMT4">
                  <p:embed/>
                  <p:pic>
                    <p:nvPicPr>
                      <p:cNvPr id="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5120" y="2705918"/>
                        <a:ext cx="2065337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0"/>
          <p:cNvGraphicFramePr>
            <a:graphicFrameLocks noChangeAspect="1"/>
          </p:cNvGraphicFramePr>
          <p:nvPr/>
        </p:nvGraphicFramePr>
        <p:xfrm>
          <a:off x="8632826" y="3648076"/>
          <a:ext cx="7397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68280" imgH="431640" progId="Equation.DSMT4">
                  <p:embed/>
                </p:oleObj>
              </mc:Choice>
              <mc:Fallback>
                <p:oleObj name="Equation" r:id="rId30" imgW="368280" imgH="431640" progId="Equation.DSMT4">
                  <p:embed/>
                  <p:pic>
                    <p:nvPicPr>
                      <p:cNvPr id="2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2826" y="3648076"/>
                        <a:ext cx="739775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/>
        </p:nvGraphicFramePr>
        <p:xfrm>
          <a:off x="1672928" y="4024313"/>
          <a:ext cx="2982913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485255" imgH="444307" progId="Equation.DSMT4">
                  <p:embed/>
                </p:oleObj>
              </mc:Choice>
              <mc:Fallback>
                <p:oleObj name="Equation" r:id="rId32" imgW="1485255" imgH="444307" progId="Equation.DSMT4">
                  <p:embed/>
                  <p:pic>
                    <p:nvPicPr>
                      <p:cNvPr id="2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2928" y="4024313"/>
                        <a:ext cx="2982913" cy="89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"/>
          <p:cNvGraphicFramePr>
            <a:graphicFrameLocks noChangeAspect="1"/>
          </p:cNvGraphicFramePr>
          <p:nvPr/>
        </p:nvGraphicFramePr>
        <p:xfrm>
          <a:off x="2063553" y="5073674"/>
          <a:ext cx="2500313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244060" imgH="495085" progId="Equation.DSMT4">
                  <p:embed/>
                </p:oleObj>
              </mc:Choice>
              <mc:Fallback>
                <p:oleObj name="Equation" r:id="rId34" imgW="1244060" imgH="495085" progId="Equation.DSMT4">
                  <p:embed/>
                  <p:pic>
                    <p:nvPicPr>
                      <p:cNvPr id="2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553" y="5073674"/>
                        <a:ext cx="2500313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8"/>
          <p:cNvGraphicFramePr>
            <a:graphicFrameLocks noChangeAspect="1"/>
          </p:cNvGraphicFramePr>
          <p:nvPr/>
        </p:nvGraphicFramePr>
        <p:xfrm>
          <a:off x="2031704" y="5622950"/>
          <a:ext cx="2624137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307532" imgH="304668" progId="Equation.DSMT4">
                  <p:embed/>
                </p:oleObj>
              </mc:Choice>
              <mc:Fallback>
                <p:oleObj name="Equation" r:id="rId36" imgW="1307532" imgH="304668" progId="Equation.DSMT4">
                  <p:embed/>
                  <p:pic>
                    <p:nvPicPr>
                      <p:cNvPr id="3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704" y="5622950"/>
                        <a:ext cx="2624137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/>
          <p:nvPr/>
        </p:nvCxnSpPr>
        <p:spPr>
          <a:xfrm rot="10800000" flipV="1">
            <a:off x="5335314" y="5224488"/>
            <a:ext cx="769938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 flipV="1">
            <a:off x="6481489" y="5818213"/>
            <a:ext cx="769938" cy="2905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9"/>
          <p:cNvGraphicFramePr>
            <a:graphicFrameLocks noChangeAspect="1"/>
          </p:cNvGraphicFramePr>
          <p:nvPr/>
        </p:nvGraphicFramePr>
        <p:xfrm>
          <a:off x="4736828" y="5132412"/>
          <a:ext cx="2727325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358900" imgH="457200" progId="Equation.DSMT4">
                  <p:embed/>
                </p:oleObj>
              </mc:Choice>
              <mc:Fallback>
                <p:oleObj name="Equation" r:id="rId38" imgW="1358900" imgH="457200" progId="Equation.DSMT4">
                  <p:embed/>
                  <p:pic>
                    <p:nvPicPr>
                      <p:cNvPr id="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6828" y="5132412"/>
                        <a:ext cx="2727325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/>
          <p:cNvGraphicFramePr>
            <a:graphicFrameLocks noChangeAspect="1"/>
          </p:cNvGraphicFramePr>
          <p:nvPr/>
        </p:nvGraphicFramePr>
        <p:xfrm>
          <a:off x="5013053" y="5724550"/>
          <a:ext cx="244633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218671" imgH="253890" progId="Equation.DSMT4">
                  <p:embed/>
                </p:oleObj>
              </mc:Choice>
              <mc:Fallback>
                <p:oleObj name="Equation" r:id="rId40" imgW="1218671" imgH="253890" progId="Equation.DSMT4">
                  <p:embed/>
                  <p:pic>
                    <p:nvPicPr>
                      <p:cNvPr id="3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053" y="5724550"/>
                        <a:ext cx="2446337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3"/>
          <p:cNvGraphicFramePr>
            <a:graphicFrameLocks noChangeAspect="1"/>
          </p:cNvGraphicFramePr>
          <p:nvPr/>
        </p:nvGraphicFramePr>
        <p:xfrm>
          <a:off x="7523507" y="5163094"/>
          <a:ext cx="16573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825500" imgH="508000" progId="Equation.DSMT4">
                  <p:embed/>
                </p:oleObj>
              </mc:Choice>
              <mc:Fallback>
                <p:oleObj name="Equation" r:id="rId42" imgW="825500" imgH="508000" progId="Equation.DSMT4">
                  <p:embed/>
                  <p:pic>
                    <p:nvPicPr>
                      <p:cNvPr id="3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3507" y="5163094"/>
                        <a:ext cx="1657350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>
          <a:xfrm flipH="1">
            <a:off x="8760296" y="2850456"/>
            <a:ext cx="237196" cy="29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760296" y="3354512"/>
            <a:ext cx="237196" cy="290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596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-27384"/>
            <a:ext cx="10657183" cy="7254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z="3500" dirty="0">
                <a:solidFill>
                  <a:schemeClr val="tx2">
                    <a:satMod val="130000"/>
                  </a:schemeClr>
                </a:solidFill>
              </a:rPr>
              <a:t>II) Multiplying &amp; Dividing Rational Expressions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764704"/>
            <a:ext cx="11377264" cy="2664296"/>
          </a:xfrm>
        </p:spPr>
        <p:txBody>
          <a:bodyPr>
            <a:normAutofit/>
          </a:bodyPr>
          <a:lstStyle/>
          <a:p>
            <a:pPr marL="365760" indent="-283464">
              <a:buNone/>
              <a:defRPr/>
            </a:pPr>
            <a:r>
              <a:rPr lang="en-CA" sz="2500" dirty="0"/>
              <a:t>When multiplying or dividing Rational expressions: </a:t>
            </a:r>
          </a:p>
          <a:p>
            <a:pPr marL="425196" indent="-342900">
              <a:defRPr/>
            </a:pPr>
            <a:r>
              <a:rPr lang="en-CA" sz="2500" dirty="0"/>
              <a:t>Factor every trinomial or difference of squares</a:t>
            </a:r>
          </a:p>
          <a:p>
            <a:pPr marL="425196" indent="-342900">
              <a:defRPr/>
            </a:pPr>
            <a:r>
              <a:rPr lang="en-CA" sz="2500" dirty="0"/>
              <a:t>Cancel out any common binomial in both the numerator &amp; denominator</a:t>
            </a:r>
          </a:p>
          <a:p>
            <a:pPr marL="425196" indent="-342900">
              <a:defRPr/>
            </a:pPr>
            <a:r>
              <a:rPr lang="en-CA" sz="2500" dirty="0"/>
              <a:t>When looking NPV’s , check </a:t>
            </a:r>
            <a:r>
              <a:rPr lang="en-CA" sz="2500" b="1" u="sng" dirty="0">
                <a:solidFill>
                  <a:srgbClr val="FF0000"/>
                </a:solidFill>
              </a:rPr>
              <a:t>every</a:t>
            </a:r>
            <a:r>
              <a:rPr lang="en-CA" sz="2500" dirty="0"/>
              <a:t> bracket that is in the denominator</a:t>
            </a:r>
          </a:p>
          <a:p>
            <a:pPr marL="365760" indent="-283464">
              <a:buNone/>
              <a:defRPr/>
            </a:pPr>
            <a:r>
              <a:rPr lang="en-CA" sz="2700" dirty="0"/>
              <a:t>Ex: Simplify &amp; State the NPV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297346"/>
              </p:ext>
            </p:extLst>
          </p:nvPr>
        </p:nvGraphicFramePr>
        <p:xfrm>
          <a:off x="983432" y="3212976"/>
          <a:ext cx="33432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01800" imgH="444500" progId="Equation.DSMT4">
                  <p:embed/>
                </p:oleObj>
              </mc:Choice>
              <mc:Fallback>
                <p:oleObj name="Equation" r:id="rId4" imgW="1701800" imgH="444500" progId="Equation.DSMT4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432" y="3212976"/>
                        <a:ext cx="33432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TextBox 4"/>
          <p:cNvSpPr txBox="1">
            <a:spLocks noChangeArrowheads="1"/>
          </p:cNvSpPr>
          <p:nvPr/>
        </p:nvSpPr>
        <p:spPr bwMode="auto">
          <a:xfrm>
            <a:off x="4698181" y="3300288"/>
            <a:ext cx="26289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Factor each trinomial</a:t>
            </a: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998363"/>
              </p:ext>
            </p:extLst>
          </p:nvPr>
        </p:nvGraphicFramePr>
        <p:xfrm>
          <a:off x="626244" y="4260725"/>
          <a:ext cx="21209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79500" imgH="457200" progId="Equation.DSMT4">
                  <p:embed/>
                </p:oleObj>
              </mc:Choice>
              <mc:Fallback>
                <p:oleObj name="Equation" r:id="rId6" imgW="1079500" imgH="457200" progId="Equation.DSMT4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44" y="4260725"/>
                        <a:ext cx="2120900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943871"/>
              </p:ext>
            </p:extLst>
          </p:nvPr>
        </p:nvGraphicFramePr>
        <p:xfrm>
          <a:off x="688157" y="4800476"/>
          <a:ext cx="17954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400" imgH="254000" progId="Equation.DSMT4">
                  <p:embed/>
                </p:oleObj>
              </mc:Choice>
              <mc:Fallback>
                <p:oleObj name="Equation" r:id="rId8" imgW="914400" imgH="254000" progId="Equation.DSMT4">
                  <p:embed/>
                  <p:pic>
                    <p:nvPicPr>
                      <p:cNvPr id="410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57" y="4800476"/>
                        <a:ext cx="1795463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206141"/>
              </p:ext>
            </p:extLst>
          </p:nvPr>
        </p:nvGraphicFramePr>
        <p:xfrm>
          <a:off x="2769369" y="4262314"/>
          <a:ext cx="1897062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65200" imgH="457200" progId="Equation.DSMT4">
                  <p:embed/>
                </p:oleObj>
              </mc:Choice>
              <mc:Fallback>
                <p:oleObj name="Equation" r:id="rId10" imgW="965200" imgH="457200" progId="Equation.DSMT4">
                  <p:embed/>
                  <p:pic>
                    <p:nvPicPr>
                      <p:cNvPr id="410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9369" y="4262314"/>
                        <a:ext cx="1897062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601445"/>
              </p:ext>
            </p:extLst>
          </p:nvPr>
        </p:nvGraphicFramePr>
        <p:xfrm>
          <a:off x="2758257" y="4802064"/>
          <a:ext cx="18446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39392" imgH="253890" progId="Equation.DSMT4">
                  <p:embed/>
                </p:oleObj>
              </mc:Choice>
              <mc:Fallback>
                <p:oleObj name="Equation" r:id="rId12" imgW="939392" imgH="253890" progId="Equation.DSMT4">
                  <p:embed/>
                  <p:pic>
                    <p:nvPicPr>
                      <p:cNvPr id="410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8257" y="4802064"/>
                        <a:ext cx="184467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697682" y="4371851"/>
            <a:ext cx="785813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40807" y="4871914"/>
            <a:ext cx="785813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912244" y="4371851"/>
            <a:ext cx="785812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769119" y="4889376"/>
            <a:ext cx="785812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769494" y="4389314"/>
            <a:ext cx="785812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769494" y="4871914"/>
            <a:ext cx="785812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8" name="TextBox 16"/>
          <p:cNvSpPr txBox="1">
            <a:spLocks noChangeArrowheads="1"/>
          </p:cNvSpPr>
          <p:nvPr/>
        </p:nvSpPr>
        <p:spPr bwMode="auto">
          <a:xfrm>
            <a:off x="4928369" y="4371850"/>
            <a:ext cx="2984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Cancel out any common</a:t>
            </a:r>
            <a:br>
              <a:rPr lang="en-CA" sz="2200">
                <a:solidFill>
                  <a:srgbClr val="FF0000"/>
                </a:solidFill>
                <a:latin typeface="Gill Sans MT" pitchFamily="34" charset="0"/>
              </a:rPr>
            </a:br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binomial</a:t>
            </a: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983564"/>
              </p:ext>
            </p:extLst>
          </p:nvPr>
        </p:nvGraphicFramePr>
        <p:xfrm>
          <a:off x="983432" y="5490913"/>
          <a:ext cx="1271588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7640" imgH="507960" progId="Equation.DSMT4">
                  <p:embed/>
                </p:oleObj>
              </mc:Choice>
              <mc:Fallback>
                <p:oleObj name="Equation" r:id="rId14" imgW="647640" imgH="507960" progId="Equation.DSMT4">
                  <p:embed/>
                  <p:pic>
                    <p:nvPicPr>
                      <p:cNvPr id="41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432" y="5490913"/>
                        <a:ext cx="1271588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9" name="TextBox 18"/>
          <p:cNvSpPr txBox="1">
            <a:spLocks noChangeArrowheads="1"/>
          </p:cNvSpPr>
          <p:nvPr/>
        </p:nvSpPr>
        <p:spPr bwMode="auto">
          <a:xfrm>
            <a:off x="4928369" y="5229101"/>
            <a:ext cx="37512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Look for NPV’s (Denominator)</a:t>
            </a:r>
          </a:p>
        </p:txBody>
      </p:sp>
      <p:sp>
        <p:nvSpPr>
          <p:cNvPr id="20" name="Oval 19"/>
          <p:cNvSpPr/>
          <p:nvPr/>
        </p:nvSpPr>
        <p:spPr>
          <a:xfrm>
            <a:off x="697681" y="4800476"/>
            <a:ext cx="857250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1554931" y="4800476"/>
            <a:ext cx="857250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2769369" y="4800476"/>
            <a:ext cx="857250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3698056" y="4800476"/>
            <a:ext cx="857250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743697"/>
              </p:ext>
            </p:extLst>
          </p:nvPr>
        </p:nvGraphicFramePr>
        <p:xfrm>
          <a:off x="5031557" y="5872039"/>
          <a:ext cx="52387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66469" imgH="152268" progId="Equation.DSMT4">
                  <p:embed/>
                </p:oleObj>
              </mc:Choice>
              <mc:Fallback>
                <p:oleObj name="Equation" r:id="rId16" imgW="266469" imgH="152268" progId="Equation.DSMT4">
                  <p:embed/>
                  <p:pic>
                    <p:nvPicPr>
                      <p:cNvPr id="41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1557" y="5872039"/>
                        <a:ext cx="523875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045042"/>
              </p:ext>
            </p:extLst>
          </p:nvPr>
        </p:nvGraphicFramePr>
        <p:xfrm>
          <a:off x="5557020" y="5829175"/>
          <a:ext cx="4984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53780" imgH="203024" progId="Equation.DSMT4">
                  <p:embed/>
                </p:oleObj>
              </mc:Choice>
              <mc:Fallback>
                <p:oleObj name="Equation" r:id="rId18" imgW="253780" imgH="203024" progId="Equation.DSMT4">
                  <p:embed/>
                  <p:pic>
                    <p:nvPicPr>
                      <p:cNvPr id="41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020" y="5829175"/>
                        <a:ext cx="4984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50051"/>
              </p:ext>
            </p:extLst>
          </p:nvPr>
        </p:nvGraphicFramePr>
        <p:xfrm>
          <a:off x="6126931" y="5829175"/>
          <a:ext cx="273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410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931" y="5829175"/>
                        <a:ext cx="2730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079499"/>
              </p:ext>
            </p:extLst>
          </p:nvPr>
        </p:nvGraphicFramePr>
        <p:xfrm>
          <a:off x="6344420" y="5829175"/>
          <a:ext cx="4968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53780" imgH="203024" progId="Equation.DSMT4">
                  <p:embed/>
                </p:oleObj>
              </mc:Choice>
              <mc:Fallback>
                <p:oleObj name="Equation" r:id="rId22" imgW="253780" imgH="203024" progId="Equation.DSMT4">
                  <p:embed/>
                  <p:pic>
                    <p:nvPicPr>
                      <p:cNvPr id="41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4420" y="5829175"/>
                        <a:ext cx="49688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704174"/>
              </p:ext>
            </p:extLst>
          </p:nvPr>
        </p:nvGraphicFramePr>
        <p:xfrm>
          <a:off x="6877820" y="5832350"/>
          <a:ext cx="249237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26780" imgH="164814" progId="Equation.DSMT4">
                  <p:embed/>
                </p:oleObj>
              </mc:Choice>
              <mc:Fallback>
                <p:oleObj name="Equation" r:id="rId24" imgW="126780" imgH="164814" progId="Equation.DSMT4">
                  <p:embed/>
                  <p:pic>
                    <p:nvPicPr>
                      <p:cNvPr id="41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820" y="5832350"/>
                        <a:ext cx="249237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26"/>
              </a:rPr>
              <a:t>www.BCMath.ca</a:t>
            </a:r>
            <a:r>
              <a:rPr lang="en-US" sz="100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92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4118" grpId="0"/>
      <p:bldP spid="4119" grpId="0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44624"/>
            <a:ext cx="7497762" cy="8572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z="3500" dirty="0">
                <a:solidFill>
                  <a:schemeClr val="tx2">
                    <a:satMod val="130000"/>
                  </a:schemeClr>
                </a:solidFill>
              </a:rPr>
              <a:t>Practice: Simplify &amp; find all </a:t>
            </a:r>
            <a:r>
              <a:rPr lang="en-CA" sz="3500" dirty="0" err="1">
                <a:solidFill>
                  <a:schemeClr val="tx2">
                    <a:satMod val="130000"/>
                  </a:schemeClr>
                </a:solidFill>
              </a:rPr>
              <a:t>NPV’s</a:t>
            </a:r>
            <a:endParaRPr lang="en-CA" sz="35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162559"/>
              </p:ext>
            </p:extLst>
          </p:nvPr>
        </p:nvGraphicFramePr>
        <p:xfrm>
          <a:off x="1198053" y="1089025"/>
          <a:ext cx="33686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14500" imgH="444500" progId="Equation.DSMT4">
                  <p:embed/>
                </p:oleObj>
              </mc:Choice>
              <mc:Fallback>
                <p:oleObj name="Equation" r:id="rId4" imgW="1714500" imgH="444500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053" y="1089025"/>
                        <a:ext cx="3368675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799714"/>
              </p:ext>
            </p:extLst>
          </p:nvPr>
        </p:nvGraphicFramePr>
        <p:xfrm>
          <a:off x="5905500" y="1089025"/>
          <a:ext cx="371792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92160" imgH="482400" progId="Equation.DSMT4">
                  <p:embed/>
                </p:oleObj>
              </mc:Choice>
              <mc:Fallback>
                <p:oleObj name="Equation" r:id="rId6" imgW="1892160" imgH="482400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1089025"/>
                        <a:ext cx="3717925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482548"/>
              </p:ext>
            </p:extLst>
          </p:nvPr>
        </p:nvGraphicFramePr>
        <p:xfrm>
          <a:off x="851977" y="2160588"/>
          <a:ext cx="21209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500" imgH="457200" progId="Equation.DSMT4">
                  <p:embed/>
                </p:oleObj>
              </mc:Choice>
              <mc:Fallback>
                <p:oleObj name="Equation" r:id="rId8" imgW="1079500" imgH="457200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977" y="2160588"/>
                        <a:ext cx="2120900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928817"/>
              </p:ext>
            </p:extLst>
          </p:nvPr>
        </p:nvGraphicFramePr>
        <p:xfrm>
          <a:off x="875790" y="2700338"/>
          <a:ext cx="18716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52087" imgH="253890" progId="Equation.DSMT4">
                  <p:embed/>
                </p:oleObj>
              </mc:Choice>
              <mc:Fallback>
                <p:oleObj name="Equation" r:id="rId10" imgW="952087" imgH="253890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790" y="2700338"/>
                        <a:ext cx="1871662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355749"/>
              </p:ext>
            </p:extLst>
          </p:nvPr>
        </p:nvGraphicFramePr>
        <p:xfrm>
          <a:off x="3006215" y="2162174"/>
          <a:ext cx="187325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52500" imgH="457200" progId="Equation.DSMT4">
                  <p:embed/>
                </p:oleObj>
              </mc:Choice>
              <mc:Fallback>
                <p:oleObj name="Equation" r:id="rId12" imgW="952500" imgH="457200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215" y="2162174"/>
                        <a:ext cx="1873250" cy="896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449125"/>
              </p:ext>
            </p:extLst>
          </p:nvPr>
        </p:nvGraphicFramePr>
        <p:xfrm>
          <a:off x="2983991" y="2701925"/>
          <a:ext cx="18446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39392" imgH="253890" progId="Equation.DSMT4">
                  <p:embed/>
                </p:oleObj>
              </mc:Choice>
              <mc:Fallback>
                <p:oleObj name="Equation" r:id="rId14" imgW="939392" imgH="253890" progId="Equation.DSMT4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3991" y="2701925"/>
                        <a:ext cx="184467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 flipV="1">
            <a:off x="1852103" y="2249488"/>
            <a:ext cx="785813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66540" y="2771775"/>
            <a:ext cx="785812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137978" y="2271713"/>
            <a:ext cx="785813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994853" y="2789238"/>
            <a:ext cx="785813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23415" y="2303463"/>
            <a:ext cx="785812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95228" y="2771775"/>
            <a:ext cx="785813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108203"/>
              </p:ext>
            </p:extLst>
          </p:nvPr>
        </p:nvGraphicFramePr>
        <p:xfrm>
          <a:off x="2329940" y="3449637"/>
          <a:ext cx="102235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20700" imgH="508000" progId="Equation.DSMT4">
                  <p:embed/>
                </p:oleObj>
              </mc:Choice>
              <mc:Fallback>
                <p:oleObj name="Equation" r:id="rId16" imgW="520700" imgH="508000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9940" y="3449637"/>
                        <a:ext cx="1022350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923415" y="2700337"/>
            <a:ext cx="857250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1780665" y="2700337"/>
            <a:ext cx="857250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2995102" y="2700337"/>
            <a:ext cx="857250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3923790" y="2700337"/>
            <a:ext cx="857250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1209165" y="4660900"/>
            <a:ext cx="37512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Look for NPV’s (Denominator)</a:t>
            </a: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848828"/>
              </p:ext>
            </p:extLst>
          </p:nvPr>
        </p:nvGraphicFramePr>
        <p:xfrm>
          <a:off x="1312353" y="5303838"/>
          <a:ext cx="52387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6469" imgH="152268" progId="Equation.DSMT4">
                  <p:embed/>
                </p:oleObj>
              </mc:Choice>
              <mc:Fallback>
                <p:oleObj name="Equation" r:id="rId18" imgW="266469" imgH="152268" progId="Equation.DSMT4">
                  <p:embed/>
                  <p:pic>
                    <p:nvPicPr>
                      <p:cNvPr id="2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353" y="5303838"/>
                        <a:ext cx="523875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877836"/>
              </p:ext>
            </p:extLst>
          </p:nvPr>
        </p:nvGraphicFramePr>
        <p:xfrm>
          <a:off x="1925127" y="5260974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4957" imgH="203024" progId="Equation.DSMT4">
                  <p:embed/>
                </p:oleObj>
              </mc:Choice>
              <mc:Fallback>
                <p:oleObj name="Equation" r:id="rId20" imgW="164957" imgH="203024" progId="Equation.DSMT4">
                  <p:embed/>
                  <p:pic>
                    <p:nvPicPr>
                      <p:cNvPr id="2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127" y="5260974"/>
                        <a:ext cx="3238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730332"/>
              </p:ext>
            </p:extLst>
          </p:nvPr>
        </p:nvGraphicFramePr>
        <p:xfrm>
          <a:off x="2137852" y="5260974"/>
          <a:ext cx="4968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53780" imgH="203024" progId="Equation.DSMT4">
                  <p:embed/>
                </p:oleObj>
              </mc:Choice>
              <mc:Fallback>
                <p:oleObj name="Equation" r:id="rId22" imgW="253780" imgH="203024" progId="Equation.DSMT4">
                  <p:embed/>
                  <p:pic>
                    <p:nvPicPr>
                      <p:cNvPr id="2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7852" y="5260974"/>
                        <a:ext cx="496888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97070"/>
              </p:ext>
            </p:extLst>
          </p:nvPr>
        </p:nvGraphicFramePr>
        <p:xfrm>
          <a:off x="2625216" y="5260974"/>
          <a:ext cx="49688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53780" imgH="203024" progId="Equation.DSMT4">
                  <p:embed/>
                </p:oleObj>
              </mc:Choice>
              <mc:Fallback>
                <p:oleObj name="Equation" r:id="rId24" imgW="253780" imgH="203024" progId="Equation.DSMT4">
                  <p:embed/>
                  <p:pic>
                    <p:nvPicPr>
                      <p:cNvPr id="2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216" y="5260974"/>
                        <a:ext cx="496887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189953"/>
              </p:ext>
            </p:extLst>
          </p:nvPr>
        </p:nvGraphicFramePr>
        <p:xfrm>
          <a:off x="3137978" y="5264149"/>
          <a:ext cx="42386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15619" imgH="164885" progId="Equation.DSMT4">
                  <p:embed/>
                </p:oleObj>
              </mc:Choice>
              <mc:Fallback>
                <p:oleObj name="Equation" r:id="rId26" imgW="215619" imgH="164885" progId="Equation.DSMT4">
                  <p:embed/>
                  <p:pic>
                    <p:nvPicPr>
                      <p:cNvPr id="2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7978" y="5264149"/>
                        <a:ext cx="423863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122822"/>
              </p:ext>
            </p:extLst>
          </p:nvPr>
        </p:nvGraphicFramePr>
        <p:xfrm>
          <a:off x="5910907" y="3196433"/>
          <a:ext cx="21209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79500" imgH="457200" progId="Equation.DSMT4">
                  <p:embed/>
                </p:oleObj>
              </mc:Choice>
              <mc:Fallback>
                <p:oleObj name="Equation" r:id="rId28" imgW="1079500" imgH="457200" progId="Equation.DSMT4">
                  <p:embed/>
                  <p:pic>
                    <p:nvPicPr>
                      <p:cNvPr id="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0907" y="3196433"/>
                        <a:ext cx="2120900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716247"/>
              </p:ext>
            </p:extLst>
          </p:nvPr>
        </p:nvGraphicFramePr>
        <p:xfrm>
          <a:off x="5947420" y="3736183"/>
          <a:ext cx="18462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39392" imgH="253890" progId="Equation.DSMT4">
                  <p:embed/>
                </p:oleObj>
              </mc:Choice>
              <mc:Fallback>
                <p:oleObj name="Equation" r:id="rId30" imgW="939392" imgH="253890" progId="Equation.DSMT4">
                  <p:embed/>
                  <p:pic>
                    <p:nvPicPr>
                      <p:cNvPr id="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7420" y="3736183"/>
                        <a:ext cx="1846262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4073304"/>
              </p:ext>
            </p:extLst>
          </p:nvPr>
        </p:nvGraphicFramePr>
        <p:xfrm>
          <a:off x="8002588" y="3162300"/>
          <a:ext cx="19970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015920" imgH="495000" progId="Equation.DSMT4">
                  <p:embed/>
                </p:oleObj>
              </mc:Choice>
              <mc:Fallback>
                <p:oleObj name="Equation" r:id="rId32" imgW="1015920" imgH="495000" progId="Equation.DSMT4">
                  <p:embed/>
                  <p:pic>
                    <p:nvPicPr>
                      <p:cNvPr id="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2588" y="3162300"/>
                        <a:ext cx="1997075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859017"/>
              </p:ext>
            </p:extLst>
          </p:nvPr>
        </p:nvGraphicFramePr>
        <p:xfrm>
          <a:off x="8330258" y="3737770"/>
          <a:ext cx="15462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787058" imgH="253890" progId="Equation.DSMT4">
                  <p:embed/>
                </p:oleObj>
              </mc:Choice>
              <mc:Fallback>
                <p:oleObj name="Equation" r:id="rId34" imgW="787058" imgH="253890" progId="Equation.DSMT4">
                  <p:embed/>
                  <p:pic>
                    <p:nvPicPr>
                      <p:cNvPr id="3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0258" y="3737770"/>
                        <a:ext cx="1546225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1" name="Straight Connector 30"/>
          <p:cNvCxnSpPr>
            <a:cxnSpLocks/>
          </p:cNvCxnSpPr>
          <p:nvPr/>
        </p:nvCxnSpPr>
        <p:spPr>
          <a:xfrm flipV="1">
            <a:off x="8760296" y="3234533"/>
            <a:ext cx="127150" cy="16986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8593783" y="3855245"/>
            <a:ext cx="227013" cy="195263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9019233" y="3267870"/>
            <a:ext cx="785813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053783" y="3825083"/>
            <a:ext cx="785813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982345" y="3339308"/>
            <a:ext cx="785812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9054158" y="3807620"/>
            <a:ext cx="785813" cy="33972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88436"/>
              </p:ext>
            </p:extLst>
          </p:nvPr>
        </p:nvGraphicFramePr>
        <p:xfrm>
          <a:off x="7015163" y="4340225"/>
          <a:ext cx="15208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774360" imgH="507960" progId="Equation.DSMT4">
                  <p:embed/>
                </p:oleObj>
              </mc:Choice>
              <mc:Fallback>
                <p:oleObj name="Equation" r:id="rId36" imgW="774360" imgH="507960" progId="Equation.DSMT4">
                  <p:embed/>
                  <p:pic>
                    <p:nvPicPr>
                      <p:cNvPr id="3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5163" y="4340225"/>
                        <a:ext cx="1520825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val 37"/>
          <p:cNvSpPr/>
          <p:nvPr/>
        </p:nvSpPr>
        <p:spPr>
          <a:xfrm>
            <a:off x="5982345" y="3736182"/>
            <a:ext cx="857250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9" name="Oval 38"/>
          <p:cNvSpPr/>
          <p:nvPr/>
        </p:nvSpPr>
        <p:spPr>
          <a:xfrm>
            <a:off x="6839595" y="3736182"/>
            <a:ext cx="857250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0" name="Oval 39"/>
          <p:cNvSpPr/>
          <p:nvPr/>
        </p:nvSpPr>
        <p:spPr>
          <a:xfrm>
            <a:off x="8376296" y="3736182"/>
            <a:ext cx="534987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1" name="Oval 40"/>
          <p:cNvSpPr/>
          <p:nvPr/>
        </p:nvSpPr>
        <p:spPr>
          <a:xfrm>
            <a:off x="8982720" y="3736182"/>
            <a:ext cx="857250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2" name="TextBox 18"/>
          <p:cNvSpPr txBox="1">
            <a:spLocks noChangeArrowheads="1"/>
          </p:cNvSpPr>
          <p:nvPr/>
        </p:nvSpPr>
        <p:spPr bwMode="auto">
          <a:xfrm>
            <a:off x="6241037" y="5410200"/>
            <a:ext cx="37512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Look for NPV’s (Denominator)</a:t>
            </a:r>
          </a:p>
        </p:txBody>
      </p:sp>
      <p:graphicFrame>
        <p:nvGraphicFramePr>
          <p:cNvPr id="4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019011"/>
              </p:ext>
            </p:extLst>
          </p:nvPr>
        </p:nvGraphicFramePr>
        <p:xfrm>
          <a:off x="6096000" y="5941018"/>
          <a:ext cx="523875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66469" imgH="152268" progId="Equation.DSMT4">
                  <p:embed/>
                </p:oleObj>
              </mc:Choice>
              <mc:Fallback>
                <p:oleObj name="Equation" r:id="rId38" imgW="266469" imgH="152268" progId="Equation.DSMT4">
                  <p:embed/>
                  <p:pic>
                    <p:nvPicPr>
                      <p:cNvPr id="4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941018"/>
                        <a:ext cx="523875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950562"/>
              </p:ext>
            </p:extLst>
          </p:nvPr>
        </p:nvGraphicFramePr>
        <p:xfrm>
          <a:off x="6708774" y="5898154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64957" imgH="203024" progId="Equation.DSMT4">
                  <p:embed/>
                </p:oleObj>
              </mc:Choice>
              <mc:Fallback>
                <p:oleObj name="Equation" r:id="rId39" imgW="164957" imgH="203024" progId="Equation.DSMT4">
                  <p:embed/>
                  <p:pic>
                    <p:nvPicPr>
                      <p:cNvPr id="4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774" y="5898154"/>
                        <a:ext cx="3238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715036"/>
              </p:ext>
            </p:extLst>
          </p:nvPr>
        </p:nvGraphicFramePr>
        <p:xfrm>
          <a:off x="7004842" y="5891011"/>
          <a:ext cx="496888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253780" imgH="203024" progId="Equation.DSMT4">
                  <p:embed/>
                </p:oleObj>
              </mc:Choice>
              <mc:Fallback>
                <p:oleObj name="Equation" r:id="rId41" imgW="253780" imgH="203024" progId="Equation.DSMT4">
                  <p:embed/>
                  <p:pic>
                    <p:nvPicPr>
                      <p:cNvPr id="4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842" y="5891011"/>
                        <a:ext cx="496888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223950"/>
              </p:ext>
            </p:extLst>
          </p:nvPr>
        </p:nvGraphicFramePr>
        <p:xfrm>
          <a:off x="7562849" y="5898154"/>
          <a:ext cx="323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64957" imgH="203024" progId="Equation.DSMT4">
                  <p:embed/>
                </p:oleObj>
              </mc:Choice>
              <mc:Fallback>
                <p:oleObj name="Equation" r:id="rId43" imgW="164957" imgH="203024" progId="Equation.DSMT4">
                  <p:embed/>
                  <p:pic>
                    <p:nvPicPr>
                      <p:cNvPr id="4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2849" y="5898154"/>
                        <a:ext cx="3238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605259"/>
              </p:ext>
            </p:extLst>
          </p:nvPr>
        </p:nvGraphicFramePr>
        <p:xfrm>
          <a:off x="8008938" y="5888629"/>
          <a:ext cx="249237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26725" imgH="177415" progId="Equation.DSMT4">
                  <p:embed/>
                </p:oleObj>
              </mc:Choice>
              <mc:Fallback>
                <p:oleObj name="Equation" r:id="rId45" imgW="126725" imgH="177415" progId="Equation.DSMT4">
                  <p:embed/>
                  <p:pic>
                    <p:nvPicPr>
                      <p:cNvPr id="4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8938" y="5888629"/>
                        <a:ext cx="249237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879947"/>
              </p:ext>
            </p:extLst>
          </p:nvPr>
        </p:nvGraphicFramePr>
        <p:xfrm>
          <a:off x="6222058" y="2196307"/>
          <a:ext cx="17367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965200" imgH="444500" progId="Equation.DSMT4">
                  <p:embed/>
                </p:oleObj>
              </mc:Choice>
              <mc:Fallback>
                <p:oleObj name="Equation" r:id="rId47" imgW="965200" imgH="444500" progId="Equation.DSMT4">
                  <p:embed/>
                  <p:pic>
                    <p:nvPicPr>
                      <p:cNvPr id="51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2058" y="2196307"/>
                        <a:ext cx="17367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763495"/>
              </p:ext>
            </p:extLst>
          </p:nvPr>
        </p:nvGraphicFramePr>
        <p:xfrm>
          <a:off x="7947025" y="2197100"/>
          <a:ext cx="16922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939600" imgH="444240" progId="Equation.DSMT4">
                  <p:embed/>
                </p:oleObj>
              </mc:Choice>
              <mc:Fallback>
                <p:oleObj name="Equation" r:id="rId49" imgW="939600" imgH="444240" progId="Equation.DSMT4">
                  <p:embed/>
                  <p:pic>
                    <p:nvPicPr>
                      <p:cNvPr id="51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7025" y="2197100"/>
                        <a:ext cx="169227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51"/>
              </a:rPr>
              <a:t>www.BCMath.ca</a:t>
            </a:r>
            <a:r>
              <a:rPr lang="en-US" sz="1000"/>
              <a:t> </a:t>
            </a:r>
          </a:p>
        </p:txBody>
      </p:sp>
      <p:graphicFrame>
        <p:nvGraphicFramePr>
          <p:cNvPr id="51" name="Object 8">
            <a:extLst>
              <a:ext uri="{FF2B5EF4-FFF2-40B4-BE49-F238E27FC236}">
                <a16:creationId xmlns:a16="http://schemas.microsoft.com/office/drawing/2014/main" id="{1824F45E-BC94-484C-805E-152F2D37BC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74514"/>
              </p:ext>
            </p:extLst>
          </p:nvPr>
        </p:nvGraphicFramePr>
        <p:xfrm>
          <a:off x="8760296" y="5839417"/>
          <a:ext cx="7731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393480" imgH="203040" progId="Equation.DSMT4">
                  <p:embed/>
                </p:oleObj>
              </mc:Choice>
              <mc:Fallback>
                <p:oleObj name="Equation" r:id="rId52" imgW="393480" imgH="203040" progId="Equation.DSMT4">
                  <p:embed/>
                  <p:pic>
                    <p:nvPicPr>
                      <p:cNvPr id="51" name="Object 8">
                        <a:extLst>
                          <a:ext uri="{FF2B5EF4-FFF2-40B4-BE49-F238E27FC236}">
                            <a16:creationId xmlns:a16="http://schemas.microsoft.com/office/drawing/2014/main" id="{1824F45E-BC94-484C-805E-152F2D37BC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0296" y="5839417"/>
                        <a:ext cx="773113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Oval 51">
            <a:extLst>
              <a:ext uri="{FF2B5EF4-FFF2-40B4-BE49-F238E27FC236}">
                <a16:creationId xmlns:a16="http://schemas.microsoft.com/office/drawing/2014/main" id="{C62AF82C-3D60-4059-8FD1-551CE9D45A8C}"/>
              </a:ext>
            </a:extLst>
          </p:cNvPr>
          <p:cNvSpPr/>
          <p:nvPr/>
        </p:nvSpPr>
        <p:spPr>
          <a:xfrm>
            <a:off x="7704930" y="1567443"/>
            <a:ext cx="1934369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821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38" grpId="0" animBg="1"/>
      <p:bldP spid="39" grpId="0" animBg="1"/>
      <p:bldP spid="40" grpId="0" animBg="1"/>
      <p:bldP spid="41" grpId="0" animBg="1"/>
      <p:bldP spid="42" grpId="0"/>
      <p:bldP spid="5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5dd3b5eab04799935286d652a75b776e2b83c"/>
  <p:tag name="GENSWF_OUTPUT_FILE_NAME" val="m10hc6a"/>
  <p:tag name="ISPRING_RESOURCE_PATHS_HASH_2" val="ac138882ef6a4e4ddc91ff979f8a2d23bc24be"/>
  <p:tag name="ISPRING_LMS_API_VERSION" val="SCORM 2004 (2nd edition)"/>
  <p:tag name="ISPRING_ULTRA_SCORM_COURSE_ID" val="C18F713A-9EF1-4183-B367-9AB368C98D89"/>
  <p:tag name="ISPRING_CMI5_LAUNCH_METHOD" val="any window"/>
  <p:tag name="ISPRING_SCORM_RATE_SLIDES" val="1"/>
  <p:tag name="ISPRINGCLOUDFOLDERID" val="1"/>
  <p:tag name="ISPRINGONLINEFOLDERID" val="1"/>
  <p:tag name="ISPRING_SCORM_PASSING_SCORE" val="100.000000"/>
  <p:tag name="ISPRING_CURRENT_PLAYER_ID" val="universal-no-video"/>
  <p:tag name="ISPRING_FIRST_PUBLISH" val="1"/>
  <p:tag name="ISPRING_ULTRA_SCORM_COURCE_TITLE" val="M12H Section 1.4 Finding NPV's and Simplifying Rational Equations"/>
  <p:tag name="ISPRING_OUTPUT_FOLDER" val="[[&quot;\uFFFD\uFFFDQj{D1961B4B-4104-4DBD-91AB-5334FB564497}&quot;,&quot;C:\\Users\\e15108\\Documents\\Website BCMATH\\m12h\\Online Notes&quot;],[&quot;\uFFFDʾ\&quot;{58857F64-F778-46F3-A3E4-9740F72F057B}&quot;,&quot;C:\\Users\\Danny\\OneDrive - SD41&quot;]]"/>
  <p:tag name="ISPRING_PRESENTATION_TITLE" val="M12H Section 1.4 Finding NPV's and Simplifying Rational Equations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s://&quot;,&quot;openWatermarkWebPageInNewWindow&quot;:&quot;T_FALSE&quot;,&quot;displayAfterEnabled&quot;:&quot;T_FALSE&quot;,&quot;displayUntilEnabled&quot;:&quot;T_FALSE&quot;,&quot;domainRestrictionEnabled&quot;:&quot;T_TRUE&quot;,&quot;domainRestriction&quot;:&quot;www.bcmath.ca;bcmath.ca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5FB7D7-55BD-4241-B62A-45D1E37B6237}:29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78E321-BA17-4B99-85BB-E608638B53CB}:3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66720D-77EC-498E-A140-B87F7E2C0DB2}: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EC121A-07A9-49ED-A4D9-89E42FC779C0}:30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463EBE-604E-4CCA-93D5-F8E4F876ADF0}:30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E404E1-FECC-45C7-83A9-30109108A667}:2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1B0A88-E0DA-416F-AC2A-0B67A030F100}:29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F02FBA1-62FB-4D7C-A6F8-525949D03B91}:29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E4CC50-4256-44EA-B3A8-3F660D2DAE2E}:29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B2D481-AC93-4A73-A681-F0758645E400}:3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F41858-94CA-4A6B-A800-A05C394286B1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02DCA3-51F7-4FC0-843D-51305F723E21}:31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C7F0BE-C0C7-41C2-80F3-CCAC81E22613}:3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30B81B-50C2-48EA-9B10-BECE5D35D507}:2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BCA5BE-5464-451A-B0CA-775A65713614}:2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2CE02C-6325-446E-9EA8-B87EF2F4637E}:28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C893E3-FDAE-478A-B79B-8624487174D1}:3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8EA9E8-DAB7-415F-9C7C-F932C6F125E6}:30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9D727E-7B8C-4AE9-9B1F-4867902A9C4E}:31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936D83-B484-443B-AC50-0461943CB7D3}:29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45827112576748B5D48E564F7FBF10" ma:contentTypeVersion="8" ma:contentTypeDescription="Create a new document." ma:contentTypeScope="" ma:versionID="e880a315915cbdcb530916f8245c7d99">
  <xsd:schema xmlns:xsd="http://www.w3.org/2001/XMLSchema" xmlns:xs="http://www.w3.org/2001/XMLSchema" xmlns:p="http://schemas.microsoft.com/office/2006/metadata/properties" xmlns:ns2="ab2be11c-74ae-4dca-a4e2-637c5b7345a7" targetNamespace="http://schemas.microsoft.com/office/2006/metadata/properties" ma:root="true" ma:fieldsID="d4a97eebc6133fefe8e1fbe3e3b797d0" ns2:_="">
    <xsd:import namespace="ab2be11c-74ae-4dca-a4e2-637c5b7345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be11c-74ae-4dca-a4e2-637c5b7345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D36478-579C-4D5F-A29F-1DD260CF98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8135EF-0276-402A-91F9-0A6F35FD5DF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b2be11c-74ae-4dca-a4e2-637c5b7345a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DEE0AD2-BA80-403B-99F8-E3C3226AAA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be11c-74ae-4dca-a4e2-637c5b7345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180</TotalTime>
  <Words>876</Words>
  <Application>Microsoft Office PowerPoint</Application>
  <PresentationFormat>Widescreen</PresentationFormat>
  <Paragraphs>121</Paragraphs>
  <Slides>20</Slides>
  <Notes>20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Century Schoolbook</vt:lpstr>
      <vt:lpstr>Gill Sans MT</vt:lpstr>
      <vt:lpstr>Wingdings</vt:lpstr>
      <vt:lpstr>Wingdings 2</vt:lpstr>
      <vt:lpstr>Oriel</vt:lpstr>
      <vt:lpstr>Equation</vt:lpstr>
      <vt:lpstr>Section 1.4 Simplifying Rational Expressions and NPV’s</vt:lpstr>
      <vt:lpstr>I) Non-Permissible Values (NPV)</vt:lpstr>
      <vt:lpstr>Ex: Find the NPV for each Expression</vt:lpstr>
      <vt:lpstr>Practice: Find the NPV</vt:lpstr>
      <vt:lpstr>III) Simplifying R.E. with Binomials</vt:lpstr>
      <vt:lpstr>Common BIG MISTAKES!!!</vt:lpstr>
      <vt:lpstr>Practice: Factor and Simplify</vt:lpstr>
      <vt:lpstr>II) Multiplying &amp; Dividing Rational Expressions  </vt:lpstr>
      <vt:lpstr>Practice: Simplify &amp; find all NPV’s</vt:lpstr>
      <vt:lpstr>PowerPoint Presentation</vt:lpstr>
      <vt:lpstr>PowerPoint Presentation</vt:lpstr>
      <vt:lpstr>PowerPoint Presentation</vt:lpstr>
      <vt:lpstr>Extra Practice: Simplify each of the following and state the NPV’s</vt:lpstr>
      <vt:lpstr>III) Adding &amp; Subtracting R.E. with Binomials in the Denominator</vt:lpstr>
      <vt:lpstr>Practice: Simplify</vt:lpstr>
      <vt:lpstr>Practice: Simplify</vt:lpstr>
      <vt:lpstr>Practice: Simplify &amp; state the NPV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M12H Section 1.4 Finding NPV's and Simplifying Rational Equations</dc:title>
  <dc:creator>Danny Young</dc:creator>
  <cp:lastModifiedBy>Danny Young</cp:lastModifiedBy>
  <cp:revision>29</cp:revision>
  <dcterms:created xsi:type="dcterms:W3CDTF">2012-01-25T04:09:27Z</dcterms:created>
  <dcterms:modified xsi:type="dcterms:W3CDTF">2024-06-02T23:08:23Z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0x010100F045827112576748B5D48E564F7FBF10</vt:lpwstr>
  </property>
</Properties>
</file>